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5" r:id="rId2"/>
    <p:sldId id="268" r:id="rId3"/>
    <p:sldId id="271" r:id="rId4"/>
    <p:sldId id="281" r:id="rId5"/>
    <p:sldId id="279" r:id="rId6"/>
    <p:sldId id="280" r:id="rId7"/>
    <p:sldId id="273" r:id="rId8"/>
    <p:sldId id="275" r:id="rId9"/>
    <p:sldId id="263" r:id="rId10"/>
    <p:sldId id="278" r:id="rId11"/>
    <p:sldId id="264" r:id="rId12"/>
    <p:sldId id="286" r:id="rId13"/>
    <p:sldId id="266" r:id="rId14"/>
    <p:sldId id="282" r:id="rId15"/>
    <p:sldId id="283" r:id="rId16"/>
    <p:sldId id="261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0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259C0-C660-470A-98FC-4F1F6CA5D48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D93B2-CCE6-428A-8237-5591D21590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7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BCAA50-E3F0-4C0D-983D-9E86D9B77F33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032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751F5F-1824-42B0-B4CF-F823C0B688E6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417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D07EE1-7465-4279-8699-C777623BD49D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81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7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2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1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1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7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7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3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7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4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92F06-02D3-4721-AD58-E3F56A690FD5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DF2A3-D193-4965-942E-F3D446B2D4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2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5.wmf"/><Relationship Id="rId3" Type="http://schemas.openxmlformats.org/officeDocument/2006/relationships/oleObject" Target="../embeddings/oleObject5.bin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4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8.bin"/><Relationship Id="rId4" Type="http://schemas.openxmlformats.org/officeDocument/2006/relationships/image" Target="../media/image10.wmf"/><Relationship Id="rId9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7.wmf"/><Relationship Id="rId9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11" Type="http://schemas.openxmlformats.org/officeDocument/2006/relationships/image" Target="../media/image34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113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Electronic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Operational – Amplifier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84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22098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4400" b="1" dirty="0">
                <a:latin typeface="+mj-lt"/>
                <a:cs typeface="Calibri" panose="020F0502020204030204" pitchFamily="34" charset="0"/>
              </a:rPr>
              <a:t>Noninverting Amplifier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1981200" y="1447800"/>
            <a:ext cx="4800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990600" indent="-5334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752600" indent="-381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209800" indent="-3810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667000" indent="-3810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124200" indent="-3810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581400" indent="-3810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4038600" indent="-3810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arenBoth"/>
            </a:pPr>
            <a:r>
              <a:rPr lang="en-US" altLang="zh-TW" sz="2200"/>
              <a:t>Kirchhoff node equation at </a:t>
            </a:r>
            <a:r>
              <a:rPr lang="en-US" altLang="zh-TW" sz="2200" i="1"/>
              <a:t>V</a:t>
            </a:r>
            <a:r>
              <a:rPr lang="en-US" altLang="zh-TW" sz="2200" baseline="-30000"/>
              <a:t>+</a:t>
            </a:r>
            <a:r>
              <a:rPr lang="en-US" altLang="zh-TW" sz="2200"/>
              <a:t> yields,</a:t>
            </a:r>
          </a:p>
          <a:p>
            <a:pPr eaLnBrk="1" hangingPunct="1">
              <a:spcBef>
                <a:spcPct val="20000"/>
              </a:spcBef>
              <a:buFontTx/>
              <a:buAutoNum type="arabicParenBoth"/>
            </a:pPr>
            <a:endParaRPr lang="en-US" altLang="zh-TW" sz="2200"/>
          </a:p>
          <a:p>
            <a:pPr eaLnBrk="1" hangingPunct="1">
              <a:spcBef>
                <a:spcPct val="20000"/>
              </a:spcBef>
              <a:buFontTx/>
              <a:buAutoNum type="arabicParenBoth"/>
            </a:pPr>
            <a:r>
              <a:rPr lang="en-US" altLang="zh-TW" sz="2200"/>
              <a:t>Kirchhoff node equation at </a:t>
            </a:r>
            <a:r>
              <a:rPr lang="en-US" altLang="zh-TW" sz="2200" i="1"/>
              <a:t>V</a:t>
            </a:r>
            <a:r>
              <a:rPr lang="en-US" altLang="zh-TW" sz="2200" baseline="-25000">
                <a:sym typeface="Symbol" panose="05050102010706020507" pitchFamily="18" charset="2"/>
              </a:rPr>
              <a:t></a:t>
            </a:r>
            <a:r>
              <a:rPr lang="en-US" altLang="zh-TW" sz="2800"/>
              <a:t> </a:t>
            </a:r>
            <a:r>
              <a:rPr lang="en-US" altLang="zh-TW" sz="2200"/>
              <a:t>yields, </a:t>
            </a:r>
          </a:p>
          <a:p>
            <a:pPr eaLnBrk="1" hangingPunct="1">
              <a:spcBef>
                <a:spcPct val="20000"/>
              </a:spcBef>
              <a:buFontTx/>
              <a:buAutoNum type="arabicParenBoth"/>
            </a:pPr>
            <a:endParaRPr lang="en-US" altLang="zh-TW" sz="2200"/>
          </a:p>
          <a:p>
            <a:pPr eaLnBrk="1" hangingPunct="1">
              <a:spcBef>
                <a:spcPct val="20000"/>
              </a:spcBef>
              <a:buFontTx/>
              <a:buAutoNum type="arabicParenBoth"/>
            </a:pPr>
            <a:endParaRPr lang="en-US" altLang="zh-TW" sz="2200"/>
          </a:p>
          <a:p>
            <a:pPr eaLnBrk="1" hangingPunct="1">
              <a:spcBef>
                <a:spcPct val="20000"/>
              </a:spcBef>
              <a:buFontTx/>
              <a:buAutoNum type="arabicParenBoth"/>
            </a:pPr>
            <a:r>
              <a:rPr lang="en-US" altLang="zh-TW" sz="2200"/>
              <a:t>Setting </a:t>
            </a:r>
            <a:r>
              <a:rPr lang="en-US" altLang="zh-TW" sz="2200" i="1"/>
              <a:t>V</a:t>
            </a:r>
            <a:r>
              <a:rPr lang="en-US" altLang="zh-TW" sz="2200" baseline="-30000"/>
              <a:t>+</a:t>
            </a:r>
            <a:r>
              <a:rPr lang="en-US" altLang="zh-TW" sz="2200"/>
              <a:t> = </a:t>
            </a:r>
            <a:r>
              <a:rPr lang="en-US" altLang="zh-TW" sz="2200" i="1"/>
              <a:t>V</a:t>
            </a:r>
            <a:r>
              <a:rPr lang="en-US" altLang="zh-TW" sz="2200" baseline="-30000"/>
              <a:t>–</a:t>
            </a:r>
            <a:r>
              <a:rPr lang="en-US" altLang="zh-TW" sz="2200"/>
              <a:t> yields </a:t>
            </a:r>
          </a:p>
          <a:p>
            <a:pPr eaLnBrk="1" hangingPunct="1">
              <a:spcBef>
                <a:spcPct val="20000"/>
              </a:spcBef>
              <a:buFontTx/>
              <a:buAutoNum type="arabicParenBoth"/>
            </a:pPr>
            <a:endParaRPr lang="en-US" altLang="zh-TW" sz="2200"/>
          </a:p>
          <a:p>
            <a:pPr eaLnBrk="1" hangingPunct="1">
              <a:spcBef>
                <a:spcPct val="20000"/>
              </a:spcBef>
            </a:pPr>
            <a:r>
              <a:rPr lang="en-US" altLang="zh-TW" sz="2200"/>
              <a:t>			           or</a:t>
            </a:r>
          </a:p>
        </p:txBody>
      </p:sp>
      <p:graphicFrame>
        <p:nvGraphicFramePr>
          <p:cNvPr id="18439" name="Object 9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40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1524001"/>
            <a:ext cx="3351213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8441" name="Object 12"/>
          <p:cNvGraphicFramePr>
            <a:graphicFrameLocks noChangeAspect="1"/>
          </p:cNvGraphicFramePr>
          <p:nvPr/>
        </p:nvGraphicFramePr>
        <p:xfrm>
          <a:off x="3581400" y="1852613"/>
          <a:ext cx="914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tion" r:id="rId6" imgW="444307" imgH="228501" progId="Equation.3">
                  <p:embed/>
                </p:oleObj>
              </mc:Choice>
              <mc:Fallback>
                <p:oleObj name="Equation" r:id="rId6" imgW="444307" imgH="228501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852613"/>
                        <a:ext cx="9144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13"/>
          <p:cNvGraphicFramePr>
            <a:graphicFrameLocks noChangeAspect="1"/>
          </p:cNvGraphicFramePr>
          <p:nvPr/>
        </p:nvGraphicFramePr>
        <p:xfrm>
          <a:off x="3505200" y="3135314"/>
          <a:ext cx="205740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quation" r:id="rId8" imgW="1218671" imgH="444307" progId="Equation.3">
                  <p:embed/>
                </p:oleObj>
              </mc:Choice>
              <mc:Fallback>
                <p:oleObj name="Equation" r:id="rId8" imgW="1218671" imgH="444307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135314"/>
                        <a:ext cx="2057400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3" name="Object 14"/>
          <p:cNvGraphicFramePr>
            <a:graphicFrameLocks noChangeAspect="1"/>
          </p:cNvGraphicFramePr>
          <p:nvPr/>
        </p:nvGraphicFramePr>
        <p:xfrm>
          <a:off x="2743200" y="4876800"/>
          <a:ext cx="1752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10" imgW="1002865" imgH="444307" progId="Equation.3">
                  <p:embed/>
                </p:oleObj>
              </mc:Choice>
              <mc:Fallback>
                <p:oleObj name="Equation" r:id="rId10" imgW="1002865" imgH="444307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876800"/>
                        <a:ext cx="17526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16"/>
          <p:cNvGraphicFramePr>
            <a:graphicFrameLocks noChangeAspect="1"/>
          </p:cNvGraphicFramePr>
          <p:nvPr/>
        </p:nvGraphicFramePr>
        <p:xfrm>
          <a:off x="5181600" y="4800600"/>
          <a:ext cx="14478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12" imgW="749300" imgH="457200" progId="Equation.3">
                  <p:embed/>
                </p:oleObj>
              </mc:Choice>
              <mc:Fallback>
                <p:oleObj name="Equation" r:id="rId12" imgW="749300" imgH="4572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800600"/>
                        <a:ext cx="1447800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249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F7C4-494A-4E70-886A-F6F1C5B82819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algn="ctr"/>
            <a:r>
              <a:rPr lang="en-US" altLang="zh-TW" b="1" dirty="0" smtClean="0"/>
              <a:t>Summing Amplifier</a:t>
            </a:r>
            <a:endParaRPr lang="en-US" altLang="zh-TW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4648200" cy="4114800"/>
          </a:xfrm>
        </p:spPr>
        <p:txBody>
          <a:bodyPr/>
          <a:lstStyle/>
          <a:p>
            <a:pPr marL="609600" indent="-609600">
              <a:buFontTx/>
              <a:buAutoNum type="arabicParenBoth"/>
            </a:pPr>
            <a:r>
              <a:rPr lang="en-US" altLang="zh-TW" sz="2200"/>
              <a:t>Kirchhoff node equation at </a:t>
            </a:r>
            <a:r>
              <a:rPr lang="en-US" altLang="zh-TW" sz="2200" i="1"/>
              <a:t>V</a:t>
            </a:r>
            <a:r>
              <a:rPr lang="en-US" altLang="zh-TW" sz="2200" baseline="-30000"/>
              <a:t>+</a:t>
            </a:r>
            <a:r>
              <a:rPr lang="en-US" altLang="zh-TW" sz="2200"/>
              <a:t> yields, </a:t>
            </a:r>
          </a:p>
          <a:p>
            <a:pPr marL="609600" indent="-609600">
              <a:buFontTx/>
              <a:buAutoNum type="arabicParenBoth"/>
            </a:pPr>
            <a:endParaRPr lang="en-US" altLang="zh-TW" sz="2200"/>
          </a:p>
          <a:p>
            <a:pPr marL="609600" indent="-609600">
              <a:buFontTx/>
              <a:buAutoNum type="arabicParenBoth"/>
            </a:pPr>
            <a:r>
              <a:rPr lang="en-US" altLang="zh-TW" sz="2200"/>
              <a:t>Kirchhoff node equation at </a:t>
            </a:r>
            <a:r>
              <a:rPr lang="en-US" altLang="zh-TW" sz="2200" i="1"/>
              <a:t>V</a:t>
            </a:r>
            <a:r>
              <a:rPr lang="en-US" altLang="zh-TW" sz="2200" baseline="-25000">
                <a:sym typeface="Symbol" panose="05050102010706020507" pitchFamily="18" charset="2"/>
              </a:rPr>
              <a:t></a:t>
            </a:r>
            <a:r>
              <a:rPr lang="en-US" altLang="zh-TW"/>
              <a:t> </a:t>
            </a:r>
            <a:r>
              <a:rPr lang="en-US" altLang="zh-TW" sz="2200"/>
              <a:t>yields, </a:t>
            </a:r>
          </a:p>
          <a:p>
            <a:pPr marL="609600" indent="-609600">
              <a:buFontTx/>
              <a:buAutoNum type="arabicParenBoth"/>
            </a:pPr>
            <a:endParaRPr lang="en-US" altLang="zh-TW" sz="2200"/>
          </a:p>
          <a:p>
            <a:pPr marL="609600" indent="-609600">
              <a:buFontTx/>
              <a:buAutoNum type="arabicParenBoth"/>
            </a:pPr>
            <a:endParaRPr lang="en-US" altLang="zh-TW" sz="2200"/>
          </a:p>
          <a:p>
            <a:pPr marL="609600" indent="-609600">
              <a:buFontTx/>
              <a:buAutoNum type="arabicParenBoth"/>
            </a:pPr>
            <a:endParaRPr lang="en-US" altLang="zh-TW" sz="2200"/>
          </a:p>
          <a:p>
            <a:pPr marL="609600" indent="-609600">
              <a:buFontTx/>
              <a:buAutoNum type="arabicParenBoth"/>
            </a:pPr>
            <a:r>
              <a:rPr lang="en-US" altLang="zh-TW" sz="2200"/>
              <a:t>Setting </a:t>
            </a:r>
            <a:r>
              <a:rPr lang="en-US" altLang="zh-TW" sz="2200" i="1"/>
              <a:t>V</a:t>
            </a:r>
            <a:r>
              <a:rPr lang="en-US" altLang="zh-TW" sz="2200" baseline="-30000"/>
              <a:t>+</a:t>
            </a:r>
            <a:r>
              <a:rPr lang="en-US" altLang="zh-TW" sz="2200"/>
              <a:t> = </a:t>
            </a:r>
            <a:r>
              <a:rPr lang="en-US" altLang="zh-TW" sz="2200" i="1"/>
              <a:t>V</a:t>
            </a:r>
            <a:r>
              <a:rPr lang="en-US" altLang="zh-TW" sz="2200" baseline="-30000"/>
              <a:t>–</a:t>
            </a:r>
            <a:r>
              <a:rPr lang="en-US" altLang="zh-TW" sz="2200"/>
              <a:t> yields </a:t>
            </a:r>
          </a:p>
          <a:p>
            <a:pPr marL="609600" indent="-609600"/>
            <a:endParaRPr lang="en-US" altLang="zh-TW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810001" y="1766888"/>
          <a:ext cx="1006475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3" imgW="418918" imgH="215806" progId="Equation.3">
                  <p:embed/>
                </p:oleObj>
              </mc:Choice>
              <mc:Fallback>
                <p:oleObj name="Equation" r:id="rId3" imgW="418918" imgH="215806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1766888"/>
                        <a:ext cx="1006475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895600" y="3427413"/>
          <a:ext cx="41148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5" imgW="2438400" imgH="469900" progId="Equation.3">
                  <p:embed/>
                </p:oleObj>
              </mc:Choice>
              <mc:Fallback>
                <p:oleObj name="Equation" r:id="rId5" imgW="2438400" imgH="46990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7413"/>
                        <a:ext cx="4114800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895600" y="5029201"/>
          <a:ext cx="43434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7" imgW="2349500" imgH="482600" progId="Equation.3">
                  <p:embed/>
                </p:oleObj>
              </mc:Choice>
              <mc:Fallback>
                <p:oleObj name="Equation" r:id="rId7" imgW="2349500" imgH="48260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29201"/>
                        <a:ext cx="4343400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1447800"/>
            <a:ext cx="3603625" cy="216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7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Op-Amp Buffer</a:t>
            </a:r>
            <a:endParaRPr lang="en-US" b="1" dirty="0"/>
          </a:p>
        </p:txBody>
      </p:sp>
      <p:pic>
        <p:nvPicPr>
          <p:cNvPr id="4" name="Picture 2" descr="http://upload.wikimedia.org/wikipedia/commons/thumb/f/f7/Op-Amp_Unity-Gain_Buffer.svg/500px-Op-Amp_Unity-Gain_Buffer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86200" y="1593057"/>
            <a:ext cx="4762500" cy="2162175"/>
          </a:xfrm>
          <a:noFill/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676503" y="3657600"/>
            <a:ext cx="377516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Vout</a:t>
            </a:r>
            <a:r>
              <a:rPr lang="en-US" altLang="en-US" sz="1800" dirty="0"/>
              <a:t> = Vin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Isolates loading effects</a:t>
            </a:r>
          </a:p>
        </p:txBody>
      </p:sp>
      <p:pic>
        <p:nvPicPr>
          <p:cNvPr id="6" name="Picture 2" descr="http://upload.wikimedia.org/wikipedia/commons/thumb/f/f7/Op-Amp_Unity-Gain_Buffer.svg/500px-Op-Amp_Unity-Gain_Buffe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75" y="4983164"/>
            <a:ext cx="35877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103120" y="4724400"/>
            <a:ext cx="301752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A</a:t>
            </a:r>
          </a:p>
          <a:p>
            <a:pPr algn="ctr"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High output impedance</a:t>
            </a:r>
          </a:p>
        </p:txBody>
      </p:sp>
      <p:sp>
        <p:nvSpPr>
          <p:cNvPr id="8" name="Rectangle 7"/>
          <p:cNvSpPr/>
          <p:nvPr/>
        </p:nvSpPr>
        <p:spPr>
          <a:xfrm>
            <a:off x="7328263" y="4715691"/>
            <a:ext cx="3239588" cy="1913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B</a:t>
            </a:r>
          </a:p>
          <a:p>
            <a:pPr algn="ctr"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Low input impedance</a:t>
            </a:r>
          </a:p>
        </p:txBody>
      </p:sp>
    </p:spTree>
    <p:extLst>
      <p:ext uri="{BB962C8B-B14F-4D97-AF65-F5344CB8AC3E}">
        <p14:creationId xmlns:p14="http://schemas.microsoft.com/office/powerpoint/2010/main" val="13691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A164F-D8A9-403F-9B05-BD4D706532C2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b="1" dirty="0"/>
              <a:t>Op-Amp Differentiator</a:t>
            </a:r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57376"/>
            <a:ext cx="777240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 descr="V_{\text{out}} = -RC \,\frac{\operatorname{d}V_{\text{in}} }{ \operatorname{d}t} \, \qquad \text{where } V_{\text{in}}\text{ and } V_{\text{out}} \text{ are functions of time.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981"/>
          <a:stretch>
            <a:fillRect/>
          </a:stretch>
        </p:blipFill>
        <p:spPr bwMode="auto">
          <a:xfrm>
            <a:off x="3581400" y="5257800"/>
            <a:ext cx="31210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8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Op Amp Integrator</a:t>
            </a:r>
            <a:endParaRPr lang="en-US" b="1" dirty="0"/>
          </a:p>
        </p:txBody>
      </p:sp>
      <p:pic>
        <p:nvPicPr>
          <p:cNvPr id="4" name="Picture 2" descr="http://upload.wikimedia.org/wikipedia/commons/thumb/b/bd/Op-Amp_Integrating_Amplifier.svg/1000px-Op-Amp_Integrating_Amplifier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22914" y="2261757"/>
            <a:ext cx="4336869" cy="2271054"/>
          </a:xfrm>
          <a:noFill/>
        </p:spPr>
      </p:pic>
      <p:pic>
        <p:nvPicPr>
          <p:cNvPr id="5" name="Picture 4" descr="V_{\text{out}} = -\int_0^t \frac{ V_{\text{in}} }{RC} \, \operatorname{d}t + V_{\text{initial}}\,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34000"/>
            <a:ext cx="43751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28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Op-Amp Differential Amplifier</a:t>
            </a:r>
            <a:endParaRPr lang="en-US" b="1" dirty="0"/>
          </a:p>
        </p:txBody>
      </p:sp>
      <p:pic>
        <p:nvPicPr>
          <p:cNvPr id="4" name="Picture 2" descr="http://upload.wikimedia.org/wikipedia/commons/thumb/a/a2/Op-Amp_Differential_Amplifier.svg/1000px-Op-Amp_Differential_Amplifier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9727" y="2295888"/>
            <a:ext cx="4313349" cy="2877004"/>
          </a:xfrm>
          <a:noFill/>
        </p:spPr>
      </p:pic>
      <p:pic>
        <p:nvPicPr>
          <p:cNvPr id="5" name="Picture 4" descr=" V_{\text{out}} = \frac{ \left( R_{\text{f}} + R_1 \right) R_{\text{g}} }{\left( R_{\text{g}} + R_2 \right) R_1} V_2 - \frac{R_{\text{f}}}{R_1} V_1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515" y="3734390"/>
            <a:ext cx="328453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133600" y="6107113"/>
            <a:ext cx="2667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If R</a:t>
            </a:r>
            <a:r>
              <a:rPr kumimoji="0" lang="en-US" alt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= R</a:t>
            </a:r>
            <a:r>
              <a:rPr kumimoji="0" lang="en-US" alt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n-US" altLang="en-US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kumimoji="0" lang="en-US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n-US" altLang="en-US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12" name="Picture 6" descr="V_{\text{out}} = A (V_{\text{2}} - V_{\text{1}})\,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42"/>
          <a:stretch>
            <a:fillRect/>
          </a:stretch>
        </p:blipFill>
        <p:spPr bwMode="auto">
          <a:xfrm>
            <a:off x="4716463" y="6172200"/>
            <a:ext cx="92233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 descr="A \triangleq \frac{ R_{\text{f}} }{ R_1 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54"/>
          <a:stretch>
            <a:fillRect/>
          </a:stretch>
        </p:blipFill>
        <p:spPr bwMode="auto">
          <a:xfrm>
            <a:off x="5730875" y="5988050"/>
            <a:ext cx="3905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 descr="V_{\text{out}} = A (V_{\text{2}} - V_{\text{1}})\,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56"/>
          <a:stretch>
            <a:fillRect/>
          </a:stretch>
        </p:blipFill>
        <p:spPr bwMode="auto">
          <a:xfrm>
            <a:off x="6172200" y="6172200"/>
            <a:ext cx="128111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309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091F-10DC-4E76-A998-BCC862E7AA77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924800" cy="1143000"/>
          </a:xfrm>
        </p:spPr>
        <p:txBody>
          <a:bodyPr>
            <a:noAutofit/>
          </a:bodyPr>
          <a:lstStyle/>
          <a:p>
            <a:pPr algn="ctr"/>
            <a:r>
              <a:rPr lang="en-US" altLang="zh-TW" b="1" dirty="0"/>
              <a:t>Common-Mode Rejection Ratio (CMRR)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319339" y="1352550"/>
            <a:ext cx="26877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Differential voltage input : 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438400" y="1768475"/>
          <a:ext cx="18288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r:id="rId3" imgW="800100" imgH="228600" progId="Equation.3">
                  <p:embed/>
                </p:oleObj>
              </mc:Choice>
              <mc:Fallback>
                <p:oleObj r:id="rId3" imgW="800100" imgH="228600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68475"/>
                        <a:ext cx="1828800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346325" y="2555875"/>
            <a:ext cx="24957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Common voltage input : </a:t>
            </a:r>
          </a:p>
        </p:txBody>
      </p:sp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2438400" y="2930526"/>
          <a:ext cx="23622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r:id="rId5" imgW="1028254" imgH="393529" progId="Equation.3">
                  <p:embed/>
                </p:oleObj>
              </mc:Choice>
              <mc:Fallback>
                <p:oleObj r:id="rId5" imgW="1028254" imgH="393529" progId="Equation.3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930526"/>
                        <a:ext cx="2362200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46326" y="4019550"/>
            <a:ext cx="1708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Output voltage :</a:t>
            </a:r>
          </a:p>
        </p:txBody>
      </p:sp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2438400" y="4511676"/>
          <a:ext cx="27432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r:id="rId7" imgW="1117600" imgH="228600" progId="Equation.3">
                  <p:embed/>
                </p:oleObj>
              </mc:Choice>
              <mc:Fallback>
                <p:oleObj r:id="rId7" imgW="1117600" imgH="228600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11676"/>
                        <a:ext cx="27432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346326" y="5273676"/>
            <a:ext cx="24614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i="1"/>
              <a:t>G</a:t>
            </a:r>
            <a:r>
              <a:rPr lang="en-US" altLang="zh-TW" baseline="-25000"/>
              <a:t>d</a:t>
            </a:r>
            <a:r>
              <a:rPr lang="en-US" altLang="zh-TW"/>
              <a:t> : Differential gain</a:t>
            </a:r>
          </a:p>
          <a:p>
            <a:r>
              <a:rPr lang="en-US" altLang="zh-TW" i="1"/>
              <a:t>G</a:t>
            </a:r>
            <a:r>
              <a:rPr lang="en-US" altLang="zh-TW" baseline="-25000"/>
              <a:t>c</a:t>
            </a:r>
            <a:r>
              <a:rPr lang="en-US" altLang="zh-TW"/>
              <a:t> : Common mode gain</a:t>
            </a:r>
          </a:p>
        </p:txBody>
      </p:sp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6248400" y="3810001"/>
          <a:ext cx="35052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r:id="rId9" imgW="2044700" imgH="444500" progId="Equation.3">
                  <p:embed/>
                </p:oleObj>
              </mc:Choice>
              <mc:Fallback>
                <p:oleObj r:id="rId9" imgW="2044700" imgH="444500" progId="Equation.3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810001"/>
                        <a:ext cx="3505200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6172200" y="3429000"/>
            <a:ext cx="30938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Common-mode rejection ratio: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6019801" y="4832350"/>
            <a:ext cx="42830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/>
              <a:t>Note:</a:t>
            </a:r>
          </a:p>
          <a:p>
            <a:r>
              <a:rPr lang="en-US" altLang="zh-TW"/>
              <a:t>When </a:t>
            </a:r>
            <a:r>
              <a:rPr lang="en-US" altLang="zh-TW" i="1"/>
              <a:t>G</a:t>
            </a:r>
            <a:r>
              <a:rPr lang="en-US" altLang="zh-TW" baseline="-25000"/>
              <a:t>d</a:t>
            </a:r>
            <a:r>
              <a:rPr lang="en-US" altLang="zh-TW"/>
              <a:t> &gt;&gt; </a:t>
            </a:r>
            <a:r>
              <a:rPr lang="en-US" altLang="zh-TW" i="1"/>
              <a:t>G</a:t>
            </a:r>
            <a:r>
              <a:rPr lang="en-US" altLang="zh-TW" baseline="-25000"/>
              <a:t>c </a:t>
            </a:r>
            <a:r>
              <a:rPr lang="en-US" altLang="zh-TW">
                <a:sym typeface="Symbol" panose="05050102010706020507" pitchFamily="18" charset="2"/>
              </a:rPr>
              <a:t>or CMRR </a:t>
            </a:r>
          </a:p>
          <a:p>
            <a:r>
              <a:rPr lang="en-US" altLang="zh-TW" i="1">
                <a:sym typeface="Symbol" panose="05050102010706020507" pitchFamily="18" charset="2"/>
              </a:rPr>
              <a:t></a:t>
            </a:r>
            <a:r>
              <a:rPr lang="en-US" altLang="zh-TW" i="1"/>
              <a:t>V</a:t>
            </a:r>
            <a:r>
              <a:rPr lang="en-US" altLang="zh-TW" baseline="-25000"/>
              <a:t>o</a:t>
            </a:r>
            <a:r>
              <a:rPr lang="en-US" altLang="zh-TW"/>
              <a:t> = </a:t>
            </a:r>
            <a:r>
              <a:rPr lang="en-US" altLang="zh-TW" i="1"/>
              <a:t>G</a:t>
            </a:r>
            <a:r>
              <a:rPr lang="en-US" altLang="zh-TW" baseline="-25000"/>
              <a:t>d</a:t>
            </a:r>
            <a:r>
              <a:rPr lang="en-US" altLang="zh-TW" i="1"/>
              <a:t>V</a:t>
            </a:r>
            <a:r>
              <a:rPr lang="en-US" altLang="zh-TW" baseline="-25000"/>
              <a:t>d</a:t>
            </a:r>
            <a:endParaRPr lang="en-US" altLang="zh-TW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019800" y="4876800"/>
            <a:ext cx="4114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240" name="Picture 2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435100"/>
            <a:ext cx="4191000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30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Ideal and Practical Op-Amp</a:t>
            </a:r>
            <a:endParaRPr lang="en-US" b="1" dirty="0"/>
          </a:p>
        </p:txBody>
      </p:sp>
      <p:pic>
        <p:nvPicPr>
          <p:cNvPr id="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165" y="1580607"/>
            <a:ext cx="5638800" cy="48098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802" y="1828801"/>
            <a:ext cx="3171825" cy="199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802" y="4233749"/>
            <a:ext cx="3171825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878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Operational Amplifier</a:t>
            </a:r>
            <a:endParaRPr lang="en-US" b="1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An Operational Amplifier (Op-Amp) is an integrated circuit that uses external voltage to amplify the input through a very high gain.</a:t>
            </a:r>
          </a:p>
          <a:p>
            <a:pPr marL="0" indent="0" eaLnBrk="1" hangingPunct="1">
              <a:buNone/>
            </a:pPr>
            <a:endParaRPr lang="en-US" altLang="en-US" sz="28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339" y="3773669"/>
            <a:ext cx="2245723" cy="187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321" y="3931920"/>
            <a:ext cx="4257528" cy="1896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2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7"/>
          <p:cNvGrpSpPr>
            <a:grpSpLocks/>
          </p:cNvGrpSpPr>
          <p:nvPr/>
        </p:nvGrpSpPr>
        <p:grpSpPr bwMode="auto">
          <a:xfrm>
            <a:off x="4876800" y="4379913"/>
            <a:ext cx="3124200" cy="1560512"/>
            <a:chOff x="3352800" y="4379913"/>
            <a:chExt cx="3124200" cy="1560512"/>
          </a:xfrm>
        </p:grpSpPr>
        <p:grpSp>
          <p:nvGrpSpPr>
            <p:cNvPr id="7181" name="Group 6"/>
            <p:cNvGrpSpPr>
              <a:grpSpLocks/>
            </p:cNvGrpSpPr>
            <p:nvPr/>
          </p:nvGrpSpPr>
          <p:grpSpPr bwMode="auto">
            <a:xfrm>
              <a:off x="3352800" y="4703793"/>
              <a:ext cx="647700" cy="193982"/>
              <a:chOff x="3352800" y="4703618"/>
              <a:chExt cx="647700" cy="193964"/>
            </a:xfrm>
          </p:grpSpPr>
          <p:cxnSp>
            <p:nvCxnSpPr>
              <p:cNvPr id="4" name="Straight Connector 3"/>
              <p:cNvCxnSpPr/>
              <p:nvPr/>
            </p:nvCxnSpPr>
            <p:spPr>
              <a:xfrm flipH="1">
                <a:off x="3505200" y="4800416"/>
                <a:ext cx="4953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>
                <a:off x="3352800" y="4703588"/>
                <a:ext cx="190500" cy="19365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7182" name="Group 11"/>
            <p:cNvGrpSpPr>
              <a:grpSpLocks/>
            </p:cNvGrpSpPr>
            <p:nvPr/>
          </p:nvGrpSpPr>
          <p:grpSpPr bwMode="auto">
            <a:xfrm>
              <a:off x="3364923" y="5313449"/>
              <a:ext cx="647700" cy="193982"/>
              <a:chOff x="3352800" y="4703618"/>
              <a:chExt cx="647700" cy="193964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3505777" y="4800360"/>
                <a:ext cx="4953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/>
              <p:cNvSpPr/>
              <p:nvPr/>
            </p:nvSpPr>
            <p:spPr>
              <a:xfrm>
                <a:off x="3353377" y="4703532"/>
                <a:ext cx="190500" cy="19365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7183" name="Group 14"/>
            <p:cNvGrpSpPr>
              <a:grpSpLocks/>
            </p:cNvGrpSpPr>
            <p:nvPr/>
          </p:nvGrpSpPr>
          <p:grpSpPr bwMode="auto">
            <a:xfrm rot="5400000">
              <a:off x="4341639" y="4606811"/>
              <a:ext cx="647760" cy="193964"/>
              <a:chOff x="3352800" y="4703618"/>
              <a:chExt cx="647700" cy="193964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flipH="1">
                <a:off x="3505186" y="4800456"/>
                <a:ext cx="49525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16"/>
              <p:cNvSpPr/>
              <p:nvPr/>
            </p:nvSpPr>
            <p:spPr>
              <a:xfrm>
                <a:off x="3352800" y="4703619"/>
                <a:ext cx="190482" cy="193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7184" name="Group 17"/>
            <p:cNvGrpSpPr>
              <a:grpSpLocks/>
            </p:cNvGrpSpPr>
            <p:nvPr/>
          </p:nvGrpSpPr>
          <p:grpSpPr bwMode="auto">
            <a:xfrm rot="-5400000">
              <a:off x="4341639" y="5519563"/>
              <a:ext cx="647760" cy="193964"/>
              <a:chOff x="3352800" y="4703618"/>
              <a:chExt cx="647700" cy="193964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H="1">
                <a:off x="3505186" y="4800744"/>
                <a:ext cx="49525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3352800" y="4703907"/>
                <a:ext cx="190482" cy="193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7185" name="Group 20"/>
            <p:cNvGrpSpPr>
              <a:grpSpLocks/>
            </p:cNvGrpSpPr>
            <p:nvPr/>
          </p:nvGrpSpPr>
          <p:grpSpPr bwMode="auto">
            <a:xfrm rot="10800000">
              <a:off x="5829300" y="5046725"/>
              <a:ext cx="647700" cy="193982"/>
              <a:chOff x="3352800" y="4703618"/>
              <a:chExt cx="647700" cy="193964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flipH="1">
                <a:off x="3513137" y="4800816"/>
                <a:ext cx="4953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3360737" y="4703987"/>
                <a:ext cx="190500" cy="19365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 smtClean="0"/>
              <a:t>Operational Amplifier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2667000"/>
          </a:xfrm>
        </p:spPr>
        <p:txBody>
          <a:bodyPr/>
          <a:lstStyle/>
          <a:p>
            <a:pPr eaLnBrk="1" hangingPunct="1"/>
            <a:r>
              <a:rPr lang="en-US" altLang="en-US" dirty="0"/>
              <a:t>The actual count varies, but an Op-Amp contains several Transistors, Resistors, and a few Capacitors and Diodes.</a:t>
            </a:r>
          </a:p>
          <a:p>
            <a:pPr eaLnBrk="1" hangingPunct="1"/>
            <a:r>
              <a:rPr lang="en-US" altLang="en-US" dirty="0"/>
              <a:t>For simplicity, an Op-Amp is often depicted as this:</a:t>
            </a:r>
          </a:p>
        </p:txBody>
      </p:sp>
      <p:sp>
        <p:nvSpPr>
          <p:cNvPr id="2" name="Isosceles Triangle 1"/>
          <p:cNvSpPr/>
          <p:nvPr/>
        </p:nvSpPr>
        <p:spPr bwMode="auto">
          <a:xfrm rot="5400000">
            <a:off x="5867400" y="4229100"/>
            <a:ext cx="1143000" cy="1828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174" name="TextBox 8"/>
          <p:cNvSpPr txBox="1">
            <a:spLocks noChangeArrowheads="1"/>
          </p:cNvSpPr>
          <p:nvPr/>
        </p:nvSpPr>
        <p:spPr bwMode="auto">
          <a:xfrm>
            <a:off x="3657600" y="5257800"/>
            <a:ext cx="152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Non-Inverting Input</a:t>
            </a:r>
          </a:p>
        </p:txBody>
      </p:sp>
      <p:sp>
        <p:nvSpPr>
          <p:cNvPr id="7175" name="TextBox 25"/>
          <p:cNvSpPr txBox="1">
            <a:spLocks noChangeArrowheads="1"/>
          </p:cNvSpPr>
          <p:nvPr/>
        </p:nvSpPr>
        <p:spPr bwMode="auto">
          <a:xfrm>
            <a:off x="3657600" y="4343400"/>
            <a:ext cx="152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Inverting Input</a:t>
            </a:r>
          </a:p>
        </p:txBody>
      </p:sp>
      <p:sp>
        <p:nvSpPr>
          <p:cNvPr id="7176" name="TextBox 26"/>
          <p:cNvSpPr txBox="1">
            <a:spLocks noChangeArrowheads="1"/>
          </p:cNvSpPr>
          <p:nvPr/>
        </p:nvSpPr>
        <p:spPr bwMode="auto">
          <a:xfrm>
            <a:off x="6286500" y="3733800"/>
            <a:ext cx="152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Positive Power Supply</a:t>
            </a:r>
          </a:p>
        </p:txBody>
      </p:sp>
      <p:sp>
        <p:nvSpPr>
          <p:cNvPr id="7177" name="TextBox 27"/>
          <p:cNvSpPr txBox="1">
            <a:spLocks noChangeArrowheads="1"/>
          </p:cNvSpPr>
          <p:nvPr/>
        </p:nvSpPr>
        <p:spPr bwMode="auto">
          <a:xfrm>
            <a:off x="6381750" y="5749925"/>
            <a:ext cx="152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Negative Power Supply</a:t>
            </a:r>
          </a:p>
        </p:txBody>
      </p:sp>
      <p:sp>
        <p:nvSpPr>
          <p:cNvPr id="7178" name="TextBox 28"/>
          <p:cNvSpPr txBox="1">
            <a:spLocks noChangeArrowheads="1"/>
          </p:cNvSpPr>
          <p:nvPr/>
        </p:nvSpPr>
        <p:spPr bwMode="auto">
          <a:xfrm>
            <a:off x="8167688" y="4959350"/>
            <a:ext cx="152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</a:t>
            </a:r>
          </a:p>
        </p:txBody>
      </p:sp>
      <p:sp>
        <p:nvSpPr>
          <p:cNvPr id="7179" name="TextBox 25"/>
          <p:cNvSpPr txBox="1">
            <a:spLocks noChangeArrowheads="1"/>
          </p:cNvSpPr>
          <p:nvPr/>
        </p:nvSpPr>
        <p:spPr bwMode="auto">
          <a:xfrm>
            <a:off x="5516563" y="4592638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-</a:t>
            </a:r>
          </a:p>
        </p:txBody>
      </p:sp>
      <p:sp>
        <p:nvSpPr>
          <p:cNvPr id="7180" name="TextBox 26"/>
          <p:cNvSpPr txBox="1">
            <a:spLocks noChangeArrowheads="1"/>
          </p:cNvSpPr>
          <p:nvPr/>
        </p:nvSpPr>
        <p:spPr bwMode="auto">
          <a:xfrm>
            <a:off x="5495925" y="52451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39589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741 Op-Amp Schematic</a:t>
            </a:r>
            <a:endParaRPr lang="en-US" b="1" dirty="0"/>
          </a:p>
        </p:txBody>
      </p:sp>
      <p:pic>
        <p:nvPicPr>
          <p:cNvPr id="4" name="Picture 2" descr="http://upload.wikimedia.org/wikipedia/commons/thumb/e/e0/OpAmpTransistorLevel_Colored_Labeled.svg/1000px-OpAmpTransistorLevel_Colored_Labeled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8327" y="1825625"/>
            <a:ext cx="7075346" cy="4351338"/>
          </a:xfrm>
          <a:noFill/>
        </p:spPr>
      </p:pic>
    </p:spTree>
    <p:extLst>
      <p:ext uri="{BB962C8B-B14F-4D97-AF65-F5344CB8AC3E}">
        <p14:creationId xmlns:p14="http://schemas.microsoft.com/office/powerpoint/2010/main" val="365670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Voltage Gain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The gain of the Op-Amp itself is calculated as: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2400" dirty="0" smtClean="0"/>
              <a:t>G =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out</a:t>
            </a:r>
            <a:r>
              <a:rPr lang="en-US" sz="2400" dirty="0" smtClean="0"/>
              <a:t>/(V</a:t>
            </a:r>
            <a:r>
              <a:rPr lang="en-US" sz="2400" baseline="-25000" dirty="0" smtClean="0"/>
              <a:t>+</a:t>
            </a:r>
            <a:r>
              <a:rPr lang="en-US" sz="2400" dirty="0" smtClean="0"/>
              <a:t> – V</a:t>
            </a:r>
            <a:r>
              <a:rPr lang="en-US" sz="2400" baseline="-25000" dirty="0" smtClean="0"/>
              <a:t>-</a:t>
            </a:r>
            <a:r>
              <a:rPr lang="en-US" sz="2400" dirty="0" smtClean="0"/>
              <a:t>)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The maximum output is the power supply voltage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When used in a circuit, the gain of the circuit (as opposed to the op-amp component) is: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2400" dirty="0" smtClean="0"/>
              <a:t>A</a:t>
            </a:r>
            <a:r>
              <a:rPr lang="en-US" sz="2400" baseline="-25000" dirty="0" smtClean="0"/>
              <a:t>v</a:t>
            </a:r>
            <a:r>
              <a:rPr lang="en-US" sz="2400" dirty="0" smtClean="0"/>
              <a:t> =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out</a:t>
            </a:r>
            <a:r>
              <a:rPr lang="en-US" sz="2400" dirty="0" smtClean="0"/>
              <a:t>/V</a:t>
            </a:r>
            <a:r>
              <a:rPr lang="en-US" sz="2400" baseline="-25000" dirty="0" smtClean="0"/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271461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Op-Amp Saturation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79183" cy="4483735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T</a:t>
            </a:r>
            <a:r>
              <a:rPr lang="en-US" altLang="en-US" sz="2400" dirty="0" smtClean="0"/>
              <a:t>he maximum output value is the </a:t>
            </a:r>
            <a:r>
              <a:rPr lang="en-US" altLang="en-US" sz="2400" b="1" dirty="0" smtClean="0"/>
              <a:t>supply voltage</a:t>
            </a:r>
            <a:r>
              <a:rPr lang="en-US" altLang="en-US" sz="2400" dirty="0" smtClean="0"/>
              <a:t>, positive and negative.</a:t>
            </a:r>
          </a:p>
          <a:p>
            <a:pPr eaLnBrk="1" hangingPunct="1"/>
            <a:r>
              <a:rPr lang="en-US" altLang="en-US" sz="2400" dirty="0" smtClean="0"/>
              <a:t>The gain (G) is the slope between saturation points.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239000" y="4565651"/>
            <a:ext cx="411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9323388" y="2508251"/>
            <a:ext cx="0" cy="411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8534400" y="2508251"/>
            <a:ext cx="60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</a:t>
            </a:r>
            <a:r>
              <a:rPr lang="en-US" altLang="en-US" sz="1800" baseline="-25000"/>
              <a:t>out</a:t>
            </a:r>
            <a:endParaRPr lang="en-US" altLang="en-US" sz="1800"/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10744200" y="4697413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</a:t>
            </a:r>
            <a:r>
              <a:rPr lang="en-US" altLang="en-US" sz="1800" baseline="-25000"/>
              <a:t>in</a:t>
            </a:r>
            <a:endParaRPr lang="en-US" alt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9140825" y="3097213"/>
            <a:ext cx="3667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134475" y="5992813"/>
            <a:ext cx="365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9507538" y="5808663"/>
            <a:ext cx="609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</a:t>
            </a:r>
            <a:r>
              <a:rPr lang="en-US" altLang="en-US" sz="1800" baseline="-25000"/>
              <a:t>s</a:t>
            </a:r>
            <a:r>
              <a:rPr lang="en-US" altLang="en-US" sz="1800" baseline="30000"/>
              <a:t>-</a:t>
            </a:r>
            <a:endParaRPr lang="en-US" altLang="en-US" sz="1800"/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8524875" y="2913063"/>
            <a:ext cx="609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</a:t>
            </a:r>
            <a:r>
              <a:rPr lang="en-US" altLang="en-US" sz="1800" baseline="-25000"/>
              <a:t>s</a:t>
            </a:r>
            <a:r>
              <a:rPr lang="en-US" altLang="en-US" sz="1800" baseline="30000"/>
              <a:t>+</a:t>
            </a:r>
            <a:endParaRPr lang="en-US" altLang="en-US" sz="180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8153400" y="3101976"/>
            <a:ext cx="2286000" cy="292735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0439400" y="3097213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239000" y="6029326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7" y="3698081"/>
            <a:ext cx="3171825" cy="199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50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971800" y="274638"/>
            <a:ext cx="7696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Ideal Op-Amp Characteristics</a:t>
            </a:r>
          </a:p>
        </p:txBody>
      </p:sp>
      <p:pic>
        <p:nvPicPr>
          <p:cNvPr id="27651" name="Picture 2" descr="http://upload.wikimedia.org/wikipedia/commons/thumb/0/0d/Op-Amp_Internal.svg/1000px-Op-Amp_Internal.svg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1295400"/>
            <a:ext cx="2895600" cy="2171700"/>
          </a:xfrm>
          <a:noFill/>
        </p:spPr>
      </p:pic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3683726" y="3581400"/>
            <a:ext cx="698427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 </a:t>
            </a:r>
            <a:r>
              <a:rPr lang="en-US" altLang="en-US" sz="2400" dirty="0"/>
              <a:t>Open-loop gain G is infinite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dirty="0"/>
              <a:t> </a:t>
            </a:r>
            <a:r>
              <a:rPr lang="en-US" altLang="en-US" sz="2400" dirty="0" err="1"/>
              <a:t>R</a:t>
            </a:r>
            <a:r>
              <a:rPr lang="en-US" altLang="en-US" sz="2400" baseline="-25000" dirty="0" err="1"/>
              <a:t>in</a:t>
            </a:r>
            <a:r>
              <a:rPr lang="en-US" altLang="en-US" sz="2400" baseline="-25000" dirty="0"/>
              <a:t> </a:t>
            </a:r>
            <a:r>
              <a:rPr lang="en-US" altLang="en-US" sz="2400" dirty="0"/>
              <a:t>is </a:t>
            </a:r>
            <a:r>
              <a:rPr lang="en-US" altLang="en-US" sz="2400" dirty="0" smtClean="0"/>
              <a:t>infinite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dirty="0" smtClean="0"/>
              <a:t> Zero input current</a:t>
            </a:r>
            <a:endParaRPr lang="en-US" altLang="en-US" sz="2400" baseline="-25000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sz="2400" baseline="-25000" dirty="0" smtClean="0"/>
              <a:t> </a:t>
            </a:r>
            <a:r>
              <a:rPr lang="en-US" altLang="en-US" sz="2400" dirty="0" smtClean="0"/>
              <a:t>R</a:t>
            </a:r>
            <a:r>
              <a:rPr lang="en-US" altLang="en-US" sz="2400" baseline="-25000" dirty="0" smtClean="0"/>
              <a:t>out</a:t>
            </a:r>
            <a:r>
              <a:rPr lang="en-US" altLang="en-US" sz="2400" dirty="0" smtClean="0"/>
              <a:t> is zero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194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 smtClean="0"/>
              <a:t>Ideal Op-Amp Analysis</a:t>
            </a:r>
          </a:p>
        </p:txBody>
      </p:sp>
      <p:pic>
        <p:nvPicPr>
          <p:cNvPr id="29699" name="Picture 2" descr="http://upload.wikimedia.org/wikipedia/commons/thumb/6/66/Operational_amplifier_noninverting.svg/1000px-Operational_amplifier_noninverting.svg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1219201"/>
            <a:ext cx="3429000" cy="3381375"/>
          </a:xfrm>
          <a:noFill/>
        </p:spPr>
      </p:pic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3352800" y="4343401"/>
            <a:ext cx="6705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To analyze an op-amp feedback circuit: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 Assume no current flows into either input terminal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 Assume no current flows out of the output terminal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 Constrain: V</a:t>
            </a:r>
            <a:r>
              <a:rPr lang="en-US" altLang="en-US" sz="2000" baseline="-25000" dirty="0"/>
              <a:t>+</a:t>
            </a:r>
            <a:r>
              <a:rPr lang="en-US" altLang="en-US" sz="2000" dirty="0"/>
              <a:t> = V</a:t>
            </a:r>
            <a:r>
              <a:rPr lang="en-US" altLang="en-US" sz="2000" baseline="-25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3008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6EF8-4C12-4E66-AFCC-708603A8DC63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algn="ctr"/>
            <a:r>
              <a:rPr lang="en-US" altLang="zh-TW" b="1" dirty="0"/>
              <a:t>Inverting Amplifier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4800600" cy="4114800"/>
          </a:xfrm>
        </p:spPr>
        <p:txBody>
          <a:bodyPr/>
          <a:lstStyle/>
          <a:p>
            <a:pPr marL="609600" indent="-609600">
              <a:buFontTx/>
              <a:buAutoNum type="arabicParenBoth"/>
            </a:pPr>
            <a:r>
              <a:rPr lang="en-US" altLang="zh-TW" sz="2200" dirty="0"/>
              <a:t>Kirchhoff node equation at </a:t>
            </a:r>
            <a:r>
              <a:rPr lang="en-US" altLang="zh-TW" sz="2200" i="1" dirty="0"/>
              <a:t>V</a:t>
            </a:r>
            <a:r>
              <a:rPr lang="en-US" altLang="zh-TW" sz="2200" baseline="-30000" dirty="0"/>
              <a:t>+</a:t>
            </a:r>
            <a:r>
              <a:rPr lang="en-US" altLang="zh-TW" sz="2200" dirty="0"/>
              <a:t> yields,</a:t>
            </a:r>
          </a:p>
          <a:p>
            <a:pPr marL="609600" indent="-609600">
              <a:buFontTx/>
              <a:buAutoNum type="arabicParenBoth"/>
            </a:pPr>
            <a:endParaRPr lang="en-US" altLang="zh-TW" sz="2200" dirty="0"/>
          </a:p>
          <a:p>
            <a:pPr marL="609600" indent="-609600">
              <a:buFontTx/>
              <a:buAutoNum type="arabicParenBoth"/>
            </a:pPr>
            <a:r>
              <a:rPr lang="en-US" altLang="zh-TW" sz="2200" dirty="0"/>
              <a:t>Kirchhoff node equation at </a:t>
            </a:r>
            <a:r>
              <a:rPr lang="en-US" altLang="zh-TW" sz="2200" i="1" dirty="0"/>
              <a:t>V</a:t>
            </a:r>
            <a:r>
              <a:rPr lang="en-US" altLang="zh-TW" sz="2200" baseline="-25000" dirty="0">
                <a:sym typeface="Symbol" panose="05050102010706020507" pitchFamily="18" charset="2"/>
              </a:rPr>
              <a:t></a:t>
            </a:r>
            <a:r>
              <a:rPr lang="en-US" altLang="zh-TW" dirty="0"/>
              <a:t> </a:t>
            </a:r>
            <a:r>
              <a:rPr lang="en-US" altLang="zh-TW" sz="2200" dirty="0"/>
              <a:t>yields, </a:t>
            </a:r>
          </a:p>
          <a:p>
            <a:pPr marL="609600" indent="-609600">
              <a:buFontTx/>
              <a:buAutoNum type="arabicParenBoth"/>
            </a:pPr>
            <a:endParaRPr lang="en-US" altLang="zh-TW" sz="2200" dirty="0"/>
          </a:p>
          <a:p>
            <a:pPr marL="609600" indent="-609600">
              <a:buFontTx/>
              <a:buAutoNum type="arabicParenBoth"/>
            </a:pPr>
            <a:endParaRPr lang="en-US" altLang="zh-TW" sz="2200" dirty="0"/>
          </a:p>
          <a:p>
            <a:pPr marL="609600" indent="-609600">
              <a:buFontTx/>
              <a:buAutoNum type="arabicParenBoth"/>
            </a:pPr>
            <a:r>
              <a:rPr lang="en-US" altLang="zh-TW" sz="2200" dirty="0"/>
              <a:t>Setting </a:t>
            </a:r>
            <a:r>
              <a:rPr lang="en-US" altLang="zh-TW" sz="2200" i="1" dirty="0"/>
              <a:t>V</a:t>
            </a:r>
            <a:r>
              <a:rPr lang="en-US" altLang="zh-TW" sz="2200" baseline="-30000" dirty="0"/>
              <a:t>+</a:t>
            </a:r>
            <a:r>
              <a:rPr lang="en-US" altLang="zh-TW" sz="2200" dirty="0"/>
              <a:t> = </a:t>
            </a:r>
            <a:r>
              <a:rPr lang="en-US" altLang="zh-TW" sz="2200" i="1" dirty="0"/>
              <a:t>V</a:t>
            </a:r>
            <a:r>
              <a:rPr lang="en-US" altLang="zh-TW" sz="2200" baseline="-30000" dirty="0"/>
              <a:t>–</a:t>
            </a:r>
            <a:r>
              <a:rPr lang="en-US" altLang="zh-TW" sz="2200" dirty="0"/>
              <a:t> yields </a:t>
            </a:r>
          </a:p>
          <a:p>
            <a:pPr marL="609600" indent="-609600">
              <a:buFontTx/>
              <a:buAutoNum type="arabicParenBoth"/>
            </a:pPr>
            <a:endParaRPr lang="en-US" altLang="zh-TW" sz="2200" dirty="0"/>
          </a:p>
          <a:p>
            <a:pPr marL="609600" indent="-609600">
              <a:buNone/>
            </a:pPr>
            <a:endParaRPr lang="en-US" altLang="zh-TW" sz="2200" dirty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581400" y="1843088"/>
          <a:ext cx="8382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r:id="rId3" imgW="418918" imgH="215806" progId="Equation.3">
                  <p:embed/>
                </p:oleObj>
              </mc:Choice>
              <mc:Fallback>
                <p:oleObj r:id="rId3" imgW="418918" imgH="215806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843088"/>
                        <a:ext cx="838200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592514" y="3125788"/>
          <a:ext cx="2338387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5" imgW="1320227" imgH="469696" progId="Equation.3">
                  <p:embed/>
                </p:oleObj>
              </mc:Choice>
              <mc:Fallback>
                <p:oleObj name="Equation" r:id="rId5" imgW="1320227" imgH="469696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514" y="3125788"/>
                        <a:ext cx="2338387" cy="83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3200400" y="4692650"/>
          <a:ext cx="14478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r:id="rId7" imgW="711200" imgH="457200" progId="Equation.3">
                  <p:embed/>
                </p:oleObj>
              </mc:Choice>
              <mc:Fallback>
                <p:oleObj r:id="rId7" imgW="711200" imgH="457200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692650"/>
                        <a:ext cx="1447800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5434149" y="4911634"/>
            <a:ext cx="565621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TW" sz="2000" dirty="0">
                <a:solidFill>
                  <a:srgbClr val="000000"/>
                </a:solidFill>
              </a:rPr>
              <a:t>Notice: The </a:t>
            </a:r>
            <a:r>
              <a:rPr lang="en-US" altLang="zh-TW" sz="2000" dirty="0">
                <a:solidFill>
                  <a:srgbClr val="FF0000"/>
                </a:solidFill>
              </a:rPr>
              <a:t>closed-loop gain</a:t>
            </a:r>
            <a:r>
              <a:rPr lang="en-US" altLang="zh-TW" sz="2000" dirty="0">
                <a:solidFill>
                  <a:srgbClr val="000000"/>
                </a:solidFill>
              </a:rPr>
              <a:t> </a:t>
            </a:r>
            <a:r>
              <a:rPr lang="en-US" altLang="zh-TW" sz="2000" i="1" dirty="0">
                <a:solidFill>
                  <a:srgbClr val="000000"/>
                </a:solidFill>
              </a:rPr>
              <a:t>V</a:t>
            </a:r>
            <a:r>
              <a:rPr lang="en-US" altLang="zh-TW" sz="2000" baseline="-25000" dirty="0">
                <a:solidFill>
                  <a:srgbClr val="000000"/>
                </a:solidFill>
              </a:rPr>
              <a:t>o</a:t>
            </a:r>
            <a:r>
              <a:rPr lang="en-US" altLang="zh-TW" sz="2000" dirty="0">
                <a:solidFill>
                  <a:srgbClr val="000000"/>
                </a:solidFill>
              </a:rPr>
              <a:t>/</a:t>
            </a:r>
            <a:r>
              <a:rPr lang="en-US" altLang="zh-TW" sz="2000" i="1" dirty="0">
                <a:solidFill>
                  <a:srgbClr val="000000"/>
                </a:solidFill>
              </a:rPr>
              <a:t>V</a:t>
            </a:r>
            <a:r>
              <a:rPr lang="en-US" altLang="zh-TW" sz="2000" baseline="-25000" dirty="0">
                <a:solidFill>
                  <a:srgbClr val="000000"/>
                </a:solidFill>
              </a:rPr>
              <a:t>in</a:t>
            </a:r>
            <a:r>
              <a:rPr lang="en-US" altLang="zh-TW" sz="2000" dirty="0">
                <a:solidFill>
                  <a:srgbClr val="000000"/>
                </a:solidFill>
              </a:rPr>
              <a:t> is dependent upon the ratio of two resistors, and is independent of the open-loop gain. This is caused by the use of feedback output voltage to subtract from the input voltage.</a:t>
            </a:r>
            <a:r>
              <a:rPr lang="en-US" altLang="zh-TW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9" imgW="114151" imgH="215619" progId="Equation.3">
                  <p:embed/>
                </p:oleObj>
              </mc:Choice>
              <mc:Fallback>
                <p:oleObj name="Equation" r:id="rId9" imgW="114151" imgH="215619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1" y="1447800"/>
            <a:ext cx="3694113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82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422</Words>
  <Application>Microsoft Office PowerPoint</Application>
  <PresentationFormat>Widescreen</PresentationFormat>
  <Paragraphs>95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新細明體</vt:lpstr>
      <vt:lpstr>Symbol</vt:lpstr>
      <vt:lpstr>Times New Roman</vt:lpstr>
      <vt:lpstr>Office Theme</vt:lpstr>
      <vt:lpstr>Microsoft Equation 3.0</vt:lpstr>
      <vt:lpstr>Equation</vt:lpstr>
      <vt:lpstr>Basic Electronic  Operational – Amplifier  </vt:lpstr>
      <vt:lpstr>Operational Amplifier</vt:lpstr>
      <vt:lpstr>Operational Amplifier</vt:lpstr>
      <vt:lpstr>741 Op-Amp Schematic</vt:lpstr>
      <vt:lpstr>Voltage Gain</vt:lpstr>
      <vt:lpstr>Op-Amp Saturation</vt:lpstr>
      <vt:lpstr>Ideal Op-Amp Characteristics</vt:lpstr>
      <vt:lpstr>Ideal Op-Amp Analysis</vt:lpstr>
      <vt:lpstr>Inverting Amplifier</vt:lpstr>
      <vt:lpstr>PowerPoint Presentation</vt:lpstr>
      <vt:lpstr>Summing Amplifier</vt:lpstr>
      <vt:lpstr>Op-Amp Buffer</vt:lpstr>
      <vt:lpstr>Op-Amp Differentiator</vt:lpstr>
      <vt:lpstr>Op Amp Integrator</vt:lpstr>
      <vt:lpstr>Op-Amp Differential Amplifier</vt:lpstr>
      <vt:lpstr>Common-Mode Rejection Ratio (CMRR)</vt:lpstr>
      <vt:lpstr>Ideal and Practical Op-Amp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CHANDIMA</dc:creator>
  <cp:lastModifiedBy>user</cp:lastModifiedBy>
  <cp:revision>20</cp:revision>
  <dcterms:created xsi:type="dcterms:W3CDTF">2015-09-14T16:28:38Z</dcterms:created>
  <dcterms:modified xsi:type="dcterms:W3CDTF">2018-10-05T11:10:16Z</dcterms:modified>
</cp:coreProperties>
</file>