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1055" r:id="rId3"/>
    <p:sldId id="1058" r:id="rId4"/>
    <p:sldId id="1059" r:id="rId5"/>
    <p:sldId id="1056" r:id="rId6"/>
    <p:sldId id="1057" r:id="rId7"/>
    <p:sldId id="314" r:id="rId8"/>
    <p:sldId id="315" r:id="rId9"/>
    <p:sldId id="316" r:id="rId10"/>
    <p:sldId id="362" r:id="rId11"/>
    <p:sldId id="10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engage.com/chemistry/moore" TargetMode="External"/><Relationship Id="rId2" Type="http://schemas.openxmlformats.org/officeDocument/2006/relationships/hyperlink" Target="http://www.cengage.com/chemistry/mcmurry" TargetMode="External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9C6FB-62AA-590D-2CB5-FBCCC75714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FE9FD0-6D7A-0F5E-58DA-EBB6F59B72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BCA8A-8054-6D87-9EC9-7B8532104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4C2B6D-6CBE-1270-17FD-D2D4B7E03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0BDAB4-EEAF-40D9-DA23-04DC3A69F6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6296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2C215E-5C4E-0E4F-2C28-C8A02A35B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0FDD39-5339-CB8B-B6FD-9BFD74B89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8116F-120D-FF4E-09C7-8E46A021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EFF12C-E7DD-1A59-5387-0E028232C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489AD-DEE9-527A-552A-7E7DF73DF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5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9C5632-5978-154C-E39C-D1FAAAF4B0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DA8A81-8770-1963-ED3D-A9718CD3DA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68BD1-D937-77CB-F6CF-B07AE5E77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EE3691-99C7-D815-CD82-8E97D62FDF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9702A-3CB9-5C14-B9CF-5F4ADCD02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6517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 userDrawn="1"/>
        </p:nvSpPr>
        <p:spPr bwMode="auto">
          <a:xfrm>
            <a:off x="1" y="1589"/>
            <a:ext cx="12198351" cy="911225"/>
          </a:xfrm>
          <a:prstGeom prst="rect">
            <a:avLst/>
          </a:prstGeom>
          <a:solidFill>
            <a:srgbClr val="23439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 charset="0"/>
              <a:ea typeface="ＭＳ Ｐゴシック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511551" y="938214"/>
            <a:ext cx="2805576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EE2524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B1F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200" i="1">
                <a:latin typeface="Arial" charset="0"/>
                <a:ea typeface="ＭＳ Ｐゴシック" charset="0"/>
              </a:rPr>
              <a:t>Nicholas J. Giordano</a:t>
            </a:r>
          </a:p>
        </p:txBody>
      </p:sp>
      <p:sp>
        <p:nvSpPr>
          <p:cNvPr id="6" name="Rectangle 5">
            <a:hlinkClick r:id="rId2"/>
          </p:cNvPr>
          <p:cNvSpPr>
            <a:spLocks noChangeArrowheads="1"/>
          </p:cNvSpPr>
          <p:nvPr userDrawn="1"/>
        </p:nvSpPr>
        <p:spPr bwMode="auto">
          <a:xfrm>
            <a:off x="3511551" y="2620964"/>
            <a:ext cx="266406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>
                <a:latin typeface="Arial" charset="0"/>
                <a:ea typeface="ＭＳ Ｐゴシック" charset="0"/>
                <a:cs typeface="Arial" charset="0"/>
                <a:hlinkClick r:id="rId3"/>
              </a:rPr>
              <a:t>www.cengage.com/physics/giordano</a:t>
            </a:r>
            <a:endParaRPr lang="en-US" sz="1200">
              <a:latin typeface="Arial" charset="0"/>
              <a:ea typeface="ＭＳ Ｐゴシック" charset="0"/>
              <a:cs typeface="Arial" charset="0"/>
            </a:endParaRPr>
          </a:p>
        </p:txBody>
      </p:sp>
      <p:pic>
        <p:nvPicPr>
          <p:cNvPr id="7" name="Picture 8" descr="BrooksCole_Logo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775701" y="0"/>
            <a:ext cx="3409951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7"/>
          <p:cNvSpPr>
            <a:spLocks noGrp="1" noChangeArrowheads="1"/>
          </p:cNvSpPr>
          <p:nvPr userDrawn="1"/>
        </p:nvSpPr>
        <p:spPr bwMode="auto">
          <a:xfrm>
            <a:off x="95251" y="6324600"/>
            <a:ext cx="11988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algn="ctr" eaLnBrk="0" hangingPunct="0">
              <a:defRPr/>
            </a:pPr>
            <a:r>
              <a:rPr lang="en-US" sz="2000" i="1">
                <a:latin typeface="Helvetica" charset="0"/>
              </a:rPr>
              <a:t>Marilyn Akins, PhD </a:t>
            </a:r>
            <a:r>
              <a:rPr lang="en-US" sz="2000" i="1"/>
              <a:t>• </a:t>
            </a:r>
            <a:r>
              <a:rPr lang="en-US" sz="2000" i="1">
                <a:latin typeface="Helvetica" charset="0"/>
              </a:rPr>
              <a:t>Broome Community College</a:t>
            </a:r>
          </a:p>
        </p:txBody>
      </p:sp>
      <p:pic>
        <p:nvPicPr>
          <p:cNvPr id="9" name="Picture 10" descr="small cover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0784" y="100014"/>
            <a:ext cx="3107267" cy="301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8308" name="Title Placeholder 8"/>
          <p:cNvSpPr>
            <a:spLocks noGrp="1"/>
          </p:cNvSpPr>
          <p:nvPr>
            <p:ph type="ctrTitle"/>
          </p:nvPr>
        </p:nvSpPr>
        <p:spPr>
          <a:xfrm>
            <a:off x="914400" y="3276600"/>
            <a:ext cx="10363200" cy="762000"/>
          </a:xfrm>
        </p:spPr>
        <p:txBody>
          <a:bodyPr/>
          <a:lstStyle>
            <a:lvl1pPr algn="ctr">
              <a:defRPr smtClean="0">
                <a:solidFill>
                  <a:srgbClr val="073486"/>
                </a:solidFill>
                <a:latin typeface="Arial" charset="0"/>
                <a:cs typeface="Arial" charset="0"/>
              </a:defRPr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8309" name="Text Placeholder 29"/>
          <p:cNvSpPr>
            <a:spLocks noGrp="1"/>
          </p:cNvSpPr>
          <p:nvPr>
            <p:ph type="subTitle" idx="1"/>
          </p:nvPr>
        </p:nvSpPr>
        <p:spPr>
          <a:xfrm>
            <a:off x="1828800" y="4419600"/>
            <a:ext cx="8534400" cy="1752600"/>
          </a:xfrm>
        </p:spPr>
        <p:txBody>
          <a:bodyPr/>
          <a:lstStyle>
            <a:lvl1pPr marL="0" indent="0" algn="ctr">
              <a:buFont typeface="Times" charset="0"/>
              <a:buNone/>
              <a:defRPr sz="4000" smtClean="0">
                <a:solidFill>
                  <a:srgbClr val="073486"/>
                </a:solidFill>
                <a:latin typeface="Arial" charset="0"/>
                <a:cs typeface="Arial" charset="0"/>
              </a:defRPr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1812339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108372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308"/>
            <a:ext cx="10972800" cy="8850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19201"/>
            <a:ext cx="5384800" cy="51357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1"/>
            <a:ext cx="5384800" cy="51357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55969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9308"/>
            <a:ext cx="10972800" cy="88509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3810001"/>
            <a:ext cx="10972800" cy="25449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1219201"/>
            <a:ext cx="10972800" cy="251460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46080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303153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651379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99150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7822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B84199-E8BF-C439-4BD2-68564AE07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8C23B-5D56-53D8-75DF-4113B093E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89E4C-5356-1694-F2D3-E03898F75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5EB8A4-1504-2A79-A3EE-CF7610438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D1CCE7-1AB9-D0B7-C53F-CED0546149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9299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654354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25867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58DAC469-8576-4E03-B970-0148A40DDA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749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AE936-37B5-C854-AB9F-E3D527841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E465D1-6482-C638-4055-47F3336C49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B3093-726F-77BC-226E-AAFE20394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6CBCF0-392A-8F3D-2683-E8C47E931F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6A0DD-587E-F1BB-54BF-95DCAE5C1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86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CD170-2287-ADE6-F476-1CBE180CA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B9310F-F6B6-2613-B7BB-1D5CB0E3C2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A7F13D-1F1B-A21D-E8D4-440839583B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3A5715-D513-2E97-F2FF-61ECD9E6A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F3717-24D0-8355-3669-717CCD223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65A8AE-EB0A-7C18-F6D4-C88DFB532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6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53B7D-50B1-6EEA-4D1B-41DDB8882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C4E161-0EC6-F817-E8BD-EE76FAC6BE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4C9649-DBAD-993C-989B-17CDE290B8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C1AC87-2AF4-CA45-6DF6-676E696846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42CF40-5665-5936-C01E-86F82C5440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6BE315-94CE-92F5-F6EF-19EA8D95B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8F1423-AA42-2A5C-5A56-80A6F7A0E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955129-C1DD-EF51-5A37-57BB06312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17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BF8A7-6D30-C47C-E27A-E5CEDCB22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2E15F4F-B200-6063-9B3A-AA6C61D3D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D7C2A4F-8760-77A2-E34B-EDDAEA05F5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A8E4358-EB6D-5EE2-B098-6143D7A33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10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706F7C6-DCE8-9B18-E38C-6C7258D16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1E0506-E30D-9FCC-F0A8-9E337A3E0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5532B3-5DC5-91DA-BD2A-FF093518C9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016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8205-2D81-D87D-B1A8-56A602CD6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4BEFB5-AFB5-65DB-D039-A8D3D85EAC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ADE1987-1090-F458-4B39-95189FD91A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D9444B-45D4-8F7E-5CE9-8481DDC64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EC94868-4622-7E95-1851-395BBE606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DC2D2-62E4-B320-E4E4-CBC955377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672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B3274-FF99-5B3D-5C9B-A92CEA5995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F3A5F0-0A13-89D2-88E8-98C4900E29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B1450C-0A0D-5195-839B-E0C93EDBF8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AA946-A6C9-C2C0-6734-2D7F8544BA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D2E11-D19E-9C56-19FB-9B77BEB0A1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2C9E87-1953-FE4B-C5CD-45CE6054B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370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E9382CB-37F0-FEAE-115C-53544BEC0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71B0F7-20EA-9480-1F2B-A637AA73B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016031-DF10-BEFA-CAF0-C5A41F3FBD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9BB0C9-B1C6-4EC2-9D6F-1FE60CB66243}" type="datetimeFigureOut">
              <a:rPr lang="en-US" smtClean="0"/>
              <a:t>1/27/2026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0E4400-3B51-6F95-7189-845D7049CE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B60763-99E4-3702-044E-02B872B518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BB0E138-3249-4271-AE9A-3C4774CC60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22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 userDrawn="1"/>
        </p:nvSpPr>
        <p:spPr bwMode="auto">
          <a:xfrm>
            <a:off x="1" y="1589"/>
            <a:ext cx="12198351" cy="911225"/>
          </a:xfrm>
          <a:prstGeom prst="rect">
            <a:avLst/>
          </a:prstGeom>
          <a:solidFill>
            <a:srgbClr val="23439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 sz="1800">
              <a:latin typeface="Arial" charset="0"/>
              <a:ea typeface="ＭＳ Ｐゴシック" charset="0"/>
            </a:endParaRPr>
          </a:p>
        </p:txBody>
      </p:sp>
      <p:pic>
        <p:nvPicPr>
          <p:cNvPr id="1027" name="Picture 17" descr="lights snippet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0938933" y="0"/>
            <a:ext cx="125306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609600" y="0"/>
            <a:ext cx="10972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609600" y="1143000"/>
            <a:ext cx="109728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84529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bg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  <a:ea typeface="ＭＳ Ｐゴシック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73486"/>
        </a:buClr>
        <a:buSzPct val="95000"/>
        <a:buFont typeface="Times" charset="0"/>
        <a:buChar char="•"/>
        <a:defRPr sz="2600" kern="1200">
          <a:solidFill>
            <a:schemeClr val="tx1"/>
          </a:solidFill>
          <a:latin typeface="Arial" pitchFamily="34" charset="0"/>
          <a:ea typeface="ＭＳ Ｐゴシック" charset="0"/>
          <a:cs typeface="Arial" pitchFamily="34" charset="0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rgbClr val="073486"/>
        </a:buClr>
        <a:buSzPct val="85000"/>
        <a:buFont typeface="Times" charset="0"/>
        <a:buChar char="•"/>
        <a:defRPr sz="24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rgbClr val="073486"/>
        </a:buClr>
        <a:buSzPct val="70000"/>
        <a:buFont typeface="Times" charset="0"/>
        <a:buChar char="•"/>
        <a:defRPr sz="21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73486"/>
        </a:buClr>
        <a:buSzPct val="65000"/>
        <a:buFont typeface="Times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073486"/>
        </a:buClr>
        <a:buSzPct val="65000"/>
        <a:buFont typeface="Times" charset="0"/>
        <a:buChar char="•"/>
        <a:defRPr sz="2000" kern="1200">
          <a:solidFill>
            <a:schemeClr val="tx1"/>
          </a:solidFill>
          <a:latin typeface="Arial" pitchFamily="34" charset="0"/>
          <a:ea typeface="Arial" charset="0"/>
          <a:cs typeface="Arial" pitchFamily="34" charset="0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B2691-2030-194C-BD48-B44E75CE17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8668" y="2505210"/>
            <a:ext cx="10515600" cy="1325563"/>
          </a:xfrm>
        </p:spPr>
        <p:txBody>
          <a:bodyPr/>
          <a:lstStyle/>
          <a:p>
            <a:r>
              <a:rPr lang="en-US" dirty="0"/>
              <a:t>Some uses of  Atomic Physics</a:t>
            </a:r>
            <a:br>
              <a:rPr lang="en-US" dirty="0"/>
            </a:br>
            <a:r>
              <a:rPr lang="en-US" dirty="0"/>
              <a:t>Exam Structure of Both papers</a:t>
            </a:r>
          </a:p>
        </p:txBody>
      </p:sp>
    </p:spTree>
    <p:extLst>
      <p:ext uri="{BB962C8B-B14F-4D97-AF65-F5344CB8AC3E}">
        <p14:creationId xmlns:p14="http://schemas.microsoft.com/office/powerpoint/2010/main" val="2301590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C111AD7-D15A-A2F2-8B39-DF8429465450}"/>
              </a:ext>
            </a:extLst>
          </p:cNvPr>
          <p:cNvSpPr txBox="1"/>
          <p:nvPr/>
        </p:nvSpPr>
        <p:spPr>
          <a:xfrm>
            <a:off x="1828801" y="152400"/>
            <a:ext cx="620073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ＭＳ Ｐゴシック" pitchFamily="34" charset="-128"/>
              </a:rPr>
              <a:t>LASIK– Practice problem 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365C489-DFE5-4C02-3C15-820164628260}"/>
              </a:ext>
            </a:extLst>
          </p:cNvPr>
          <p:cNvSpPr txBox="1"/>
          <p:nvPr/>
        </p:nvSpPr>
        <p:spPr>
          <a:xfrm>
            <a:off x="169741" y="1200308"/>
            <a:ext cx="1185251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Consider a laser eye surgery, in which laser light with a wavelength of 514 nm at a power output of 1.5 W is used to reattach a detached retina. Suppose the laser is pulsed for 0.05 s time intervals.</a:t>
            </a:r>
          </a:p>
          <a:p>
            <a:pPr marL="342900" indent="-342900">
              <a:buAutoNum type="alphaLcParenBoth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During this time, how many photons are emitted by the laser?</a:t>
            </a:r>
          </a:p>
          <a:p>
            <a:pPr marL="342900" indent="-342900">
              <a:buAutoNum type="alphaLcParenBoth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difference in energy between the two energy levels involved in this laser transition?</a:t>
            </a:r>
          </a:p>
        </p:txBody>
      </p:sp>
    </p:spTree>
    <p:extLst>
      <p:ext uri="{BB962C8B-B14F-4D97-AF65-F5344CB8AC3E}">
        <p14:creationId xmlns:p14="http://schemas.microsoft.com/office/powerpoint/2010/main" val="3866624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75B9C-57F9-C94A-F154-84635AC09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480" y="0"/>
            <a:ext cx="10971719" cy="817123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Exam Structure-PHY 1091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A3A2E2C-EC55-D254-002E-5302294A52D5}"/>
              </a:ext>
            </a:extLst>
          </p:cNvPr>
          <p:cNvGraphicFramePr>
            <a:graphicFrameLocks noGrp="1"/>
          </p:cNvGraphicFramePr>
          <p:nvPr/>
        </p:nvGraphicFramePr>
        <p:xfrm>
          <a:off x="553396" y="1546698"/>
          <a:ext cx="3960238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0119">
                  <a:extLst>
                    <a:ext uri="{9D8B030D-6E8A-4147-A177-3AD203B41FA5}">
                      <a16:colId xmlns:a16="http://schemas.microsoft.com/office/drawing/2014/main" val="2325289950"/>
                    </a:ext>
                  </a:extLst>
                </a:gridCol>
                <a:gridCol w="1980119">
                  <a:extLst>
                    <a:ext uri="{9D8B030D-6E8A-4147-A177-3AD203B41FA5}">
                      <a16:colId xmlns:a16="http://schemas.microsoft.com/office/drawing/2014/main" val="274600859"/>
                    </a:ext>
                  </a:extLst>
                </a:gridCol>
              </a:tblGrid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FA1, FA2, FA3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4086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Pretest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2%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368237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Posttest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Pretest&lt;Posttest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&amp;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Both tests done 5%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767250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Final Exam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772331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44952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CFBA6376-412B-A224-D049-95E3446C78C1}"/>
              </a:ext>
            </a:extLst>
          </p:cNvPr>
          <p:cNvSpPr txBox="1"/>
          <p:nvPr/>
        </p:nvSpPr>
        <p:spPr>
          <a:xfrm>
            <a:off x="5145931" y="1663430"/>
            <a:ext cx="6533327" cy="30469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2800" dirty="0"/>
          </a:p>
          <a:p>
            <a:r>
              <a:rPr lang="en-US" sz="2800" dirty="0"/>
              <a:t>One hour exam:</a:t>
            </a:r>
          </a:p>
          <a:p>
            <a:r>
              <a:rPr lang="en-US" sz="2800" dirty="0"/>
              <a:t>20 MCQ questions-five short problems</a:t>
            </a:r>
          </a:p>
          <a:p>
            <a:endParaRPr lang="en-US" sz="2800" dirty="0"/>
          </a:p>
          <a:p>
            <a:r>
              <a:rPr lang="en-US" sz="2800" dirty="0"/>
              <a:t>One Essay Question:</a:t>
            </a:r>
          </a:p>
          <a:p>
            <a:r>
              <a:rPr lang="en-US" sz="2400" dirty="0"/>
              <a:t>Hint: Watch two videos under Lecture materials</a:t>
            </a:r>
          </a:p>
          <a:p>
            <a:endParaRPr lang="en-US" sz="28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C041225-3C55-180E-6D1D-C481AEFC9399}"/>
              </a:ext>
            </a:extLst>
          </p:cNvPr>
          <p:cNvSpPr txBox="1"/>
          <p:nvPr/>
        </p:nvSpPr>
        <p:spPr>
          <a:xfrm>
            <a:off x="5533957" y="4450803"/>
            <a:ext cx="6099242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dirty="0"/>
              <a:t>- How does the scattering of laser light by atoms or molecules help scientists infer structural or environmental information?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9895FD-2CDF-7208-BCC6-747B4746A5D5}"/>
              </a:ext>
            </a:extLst>
          </p:cNvPr>
          <p:cNvSpPr txBox="1"/>
          <p:nvPr/>
        </p:nvSpPr>
        <p:spPr>
          <a:xfrm>
            <a:off x="3645199" y="146951"/>
            <a:ext cx="224452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PHY1091</a:t>
            </a:r>
          </a:p>
        </p:txBody>
      </p:sp>
    </p:spTree>
    <p:extLst>
      <p:ext uri="{BB962C8B-B14F-4D97-AF65-F5344CB8AC3E}">
        <p14:creationId xmlns:p14="http://schemas.microsoft.com/office/powerpoint/2010/main" val="8522416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263B03-3056-BB54-A5AB-AC9478D256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D24CE-68CF-3377-389F-98C9541E2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1480" y="0"/>
            <a:ext cx="10971719" cy="817123"/>
          </a:xfrm>
        </p:spPr>
        <p:txBody>
          <a:bodyPr>
            <a:noAutofit/>
          </a:bodyPr>
          <a:lstStyle/>
          <a:p>
            <a:r>
              <a:rPr lang="en-US" sz="3600" dirty="0">
                <a:solidFill>
                  <a:schemeClr val="bg1"/>
                </a:solidFill>
              </a:rPr>
              <a:t>Exam Structure-PHY 2081(Atomic &amp; Nuclear Physics)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8023D80-7ECE-3286-C30A-81EE3E8017B3}"/>
              </a:ext>
            </a:extLst>
          </p:cNvPr>
          <p:cNvGraphicFramePr>
            <a:graphicFrameLocks noGrp="1"/>
          </p:cNvGraphicFramePr>
          <p:nvPr/>
        </p:nvGraphicFramePr>
        <p:xfrm>
          <a:off x="553396" y="1546698"/>
          <a:ext cx="3960238" cy="521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9532">
                  <a:extLst>
                    <a:ext uri="{9D8B030D-6E8A-4147-A177-3AD203B41FA5}">
                      <a16:colId xmlns:a16="http://schemas.microsoft.com/office/drawing/2014/main" val="2325289950"/>
                    </a:ext>
                  </a:extLst>
                </a:gridCol>
                <a:gridCol w="1760706">
                  <a:extLst>
                    <a:ext uri="{9D8B030D-6E8A-4147-A177-3AD203B41FA5}">
                      <a16:colId xmlns:a16="http://schemas.microsoft.com/office/drawing/2014/main" val="274600859"/>
                    </a:ext>
                  </a:extLst>
                </a:gridCol>
              </a:tblGrid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FA1, FA2, FA3, FA4,(BEST 3) </a:t>
                      </a:r>
                    </a:p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+ In-class GROUP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20%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14086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Pretest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2% 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368237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Posttest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Pretest&lt;Posttest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&amp;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Both tests done 5%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15%</a:t>
                      </a: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2767250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Final Exam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60%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6772331"/>
                  </a:ext>
                </a:extLst>
              </a:tr>
              <a:tr h="376460"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5449526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FD56049-DA35-2C7C-D4FB-728FCDF10B9B}"/>
              </a:ext>
            </a:extLst>
          </p:cNvPr>
          <p:cNvSpPr txBox="1"/>
          <p:nvPr/>
        </p:nvSpPr>
        <p:spPr>
          <a:xfrm>
            <a:off x="4851354" y="1828799"/>
            <a:ext cx="716505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400" dirty="0"/>
          </a:p>
          <a:p>
            <a:r>
              <a:rPr lang="en-US" sz="2400" dirty="0"/>
              <a:t>One hour exam:</a:t>
            </a:r>
          </a:p>
          <a:p>
            <a:r>
              <a:rPr lang="en-US" sz="2400" dirty="0"/>
              <a:t>20 MCQ questions-five short problems</a:t>
            </a:r>
          </a:p>
          <a:p>
            <a:endParaRPr lang="en-US" sz="2400" dirty="0"/>
          </a:p>
          <a:p>
            <a:r>
              <a:rPr lang="en-US" sz="2400" dirty="0"/>
              <a:t>One essay question: </a:t>
            </a:r>
          </a:p>
          <a:p>
            <a:r>
              <a:rPr lang="en-US" sz="2400" dirty="0"/>
              <a:t>Hint: Fusion vs Fission</a:t>
            </a:r>
          </a:p>
          <a:p>
            <a:endParaRPr lang="en-US" sz="2400" dirty="0"/>
          </a:p>
          <a:p>
            <a:r>
              <a:rPr lang="en-US" sz="2400" dirty="0"/>
              <a:t>Discuss the potential of nuclear fusion compared to nuclear fission as a future energy solution. In your answer, consider factors such as sustainability, safety, technological challenges, and economic feasibility.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A38A28-CB59-DF17-2550-1C6F9DBC3730}"/>
              </a:ext>
            </a:extLst>
          </p:cNvPr>
          <p:cNvSpPr txBox="1"/>
          <p:nvPr/>
        </p:nvSpPr>
        <p:spPr>
          <a:xfrm>
            <a:off x="3645199" y="146951"/>
            <a:ext cx="237276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/>
              <a:t>PHY 2081</a:t>
            </a:r>
          </a:p>
        </p:txBody>
      </p:sp>
    </p:spTree>
    <p:extLst>
      <p:ext uri="{BB962C8B-B14F-4D97-AF65-F5344CB8AC3E}">
        <p14:creationId xmlns:p14="http://schemas.microsoft.com/office/powerpoint/2010/main" val="29818455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X-Rays from Atoms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1950027" y="914400"/>
            <a:ext cx="8229600" cy="5181600"/>
          </a:xfrm>
        </p:spPr>
        <p:txBody>
          <a:bodyPr/>
          <a:lstStyle/>
          <a:p>
            <a:r>
              <a:rPr lang="en-US" dirty="0">
                <a:ea typeface="ＭＳ Ｐゴシック" pitchFamily="34" charset="-128"/>
              </a:rPr>
              <a:t>The highest photon energy available in a hydrogen atom is in the ultraviolet part of the electromagnetic spectrum</a:t>
            </a:r>
          </a:p>
          <a:p>
            <a:r>
              <a:rPr lang="en-US" dirty="0">
                <a:ea typeface="ＭＳ Ｐゴシック" pitchFamily="34" charset="-128"/>
              </a:rPr>
              <a:t>Other atoms can emit much more energetic photons</a:t>
            </a:r>
          </a:p>
          <a:p>
            <a:r>
              <a:rPr lang="en-US" dirty="0">
                <a:ea typeface="ＭＳ Ｐゴシック" pitchFamily="34" charset="-128"/>
              </a:rPr>
              <a:t>May applications use X-ray photons obtained from an electron transition from E</a:t>
            </a:r>
            <a:r>
              <a:rPr lang="en-US" baseline="-25000" dirty="0">
                <a:ea typeface="ＭＳ Ｐゴシック" pitchFamily="34" charset="-128"/>
              </a:rPr>
              <a:t>2</a:t>
            </a:r>
            <a:r>
              <a:rPr lang="en-US" dirty="0">
                <a:ea typeface="ＭＳ Ｐゴシック" pitchFamily="34" charset="-128"/>
              </a:rPr>
              <a:t> to E</a:t>
            </a:r>
            <a:r>
              <a:rPr lang="en-US" baseline="-25000" dirty="0">
                <a:ea typeface="ＭＳ Ｐゴシック" pitchFamily="34" charset="-128"/>
              </a:rPr>
              <a:t>1</a:t>
            </a:r>
            <a:r>
              <a:rPr lang="en-US" dirty="0">
                <a:ea typeface="ＭＳ Ｐゴシック" pitchFamily="34" charset="-128"/>
              </a:rPr>
              <a:t> in heavier atoms</a:t>
            </a:r>
          </a:p>
          <a:p>
            <a:pPr lvl="1"/>
            <a:r>
              <a:rPr lang="en-US" dirty="0">
                <a:ea typeface="Arial" pitchFamily="34" charset="0"/>
              </a:rPr>
              <a:t>These are called K</a:t>
            </a:r>
            <a:r>
              <a:rPr lang="el-GR" baseline="-25000" dirty="0">
                <a:latin typeface="Lucida Grande" charset="0"/>
                <a:ea typeface="Arial" pitchFamily="34" charset="0"/>
              </a:rPr>
              <a:t>α</a:t>
            </a:r>
            <a:r>
              <a:rPr lang="en-US" dirty="0">
                <a:ea typeface="Arial" pitchFamily="34" charset="0"/>
              </a:rPr>
              <a:t>  X-rays</a:t>
            </a:r>
          </a:p>
        </p:txBody>
      </p:sp>
      <p:sp>
        <p:nvSpPr>
          <p:cNvPr id="35844" name="TextBox 3"/>
          <p:cNvSpPr txBox="1">
            <a:spLocks noChangeArrowheads="1"/>
          </p:cNvSpPr>
          <p:nvPr/>
        </p:nvSpPr>
        <p:spPr bwMode="auto">
          <a:xfrm>
            <a:off x="8915400" y="63246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Section 29.3</a:t>
            </a:r>
          </a:p>
        </p:txBody>
      </p:sp>
      <p:pic>
        <p:nvPicPr>
          <p:cNvPr id="73730" name="Picture 2" descr="F:\Media\Image_Library\chapter29\29p1027_f14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951122"/>
            <a:ext cx="3886200" cy="2906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352801" y="2514601"/>
            <a:ext cx="1847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 dirty="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pic>
        <p:nvPicPr>
          <p:cNvPr id="72708" name="Picture 4" descr="F:\Media\Image_Library\chapter29\29p1026_t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7038" y="1600200"/>
            <a:ext cx="3870325" cy="458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07573" y="83404"/>
            <a:ext cx="873182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3700" lvl="1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73486"/>
              </a:buClr>
              <a:buSzPct val="85000"/>
            </a:pPr>
            <a:r>
              <a:rPr lang="en-US" sz="2800" dirty="0">
                <a:solidFill>
                  <a:prstClr val="white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Energy of K</a:t>
            </a:r>
            <a:r>
              <a:rPr lang="el-GR" sz="2800" baseline="-25000" dirty="0">
                <a:solidFill>
                  <a:prstClr val="white"/>
                </a:solidFill>
                <a:latin typeface="Lucida Grande" charset="0"/>
                <a:ea typeface="Arial" pitchFamily="34" charset="0"/>
                <a:cs typeface="Arial" pitchFamily="34" charset="0"/>
              </a:rPr>
              <a:t>α</a:t>
            </a:r>
            <a:r>
              <a:rPr lang="en-US" sz="2800" dirty="0">
                <a:solidFill>
                  <a:prstClr val="white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  X-rays produced by some elements</a:t>
            </a:r>
          </a:p>
        </p:txBody>
      </p:sp>
    </p:spTree>
    <p:extLst>
      <p:ext uri="{BB962C8B-B14F-4D97-AF65-F5344CB8AC3E}">
        <p14:creationId xmlns:p14="http://schemas.microsoft.com/office/powerpoint/2010/main" val="2278921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Lasers</a:t>
            </a:r>
          </a:p>
        </p:txBody>
      </p:sp>
      <p:sp>
        <p:nvSpPr>
          <p:cNvPr id="675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Lasers depend on the coherent emission of light by many atoms, all at the same frequency</a:t>
            </a:r>
          </a:p>
          <a:p>
            <a:r>
              <a:rPr lang="en-US">
                <a:ea typeface="ＭＳ Ｐゴシック" pitchFamily="34" charset="-128"/>
              </a:rPr>
              <a:t>In </a:t>
            </a:r>
            <a:r>
              <a:rPr lang="en-US" b="1" i="1">
                <a:ea typeface="ＭＳ Ｐゴシック" pitchFamily="34" charset="-128"/>
              </a:rPr>
              <a:t>spontaneous emission</a:t>
            </a:r>
            <a:r>
              <a:rPr lang="en-US">
                <a:ea typeface="ＭＳ Ｐゴシック" pitchFamily="34" charset="-128"/>
              </a:rPr>
              <a:t>, each atom emits photons independently of the other atoms</a:t>
            </a:r>
          </a:p>
          <a:p>
            <a:pPr lvl="1"/>
            <a:r>
              <a:rPr lang="en-US">
                <a:ea typeface="Arial" pitchFamily="34" charset="0"/>
              </a:rPr>
              <a:t>It is impossible to predict when it will emit a photon</a:t>
            </a:r>
          </a:p>
          <a:p>
            <a:pPr lvl="1"/>
            <a:r>
              <a:rPr lang="en-US">
                <a:ea typeface="Arial" pitchFamily="34" charset="0"/>
              </a:rPr>
              <a:t>The photons are radiated randomly in all directions</a:t>
            </a:r>
          </a:p>
          <a:p>
            <a:r>
              <a:rPr lang="en-US">
                <a:ea typeface="ＭＳ Ｐゴシック" pitchFamily="34" charset="-128"/>
              </a:rPr>
              <a:t>In a laser, an atom undergoes a transition and emits a photon in the presence of many other photons that have energies equal to the atom</a:t>
            </a:r>
            <a:r>
              <a:rPr lang="ja-JP" altLang="en-US">
                <a:ea typeface="ＭＳ Ｐゴシック" pitchFamily="34" charset="-128"/>
              </a:rPr>
              <a:t>’</a:t>
            </a:r>
            <a:r>
              <a:rPr lang="en-US" altLang="ja-JP">
                <a:ea typeface="ＭＳ Ｐゴシック" pitchFamily="34" charset="-128"/>
              </a:rPr>
              <a:t>s transition energy</a:t>
            </a:r>
          </a:p>
          <a:p>
            <a:r>
              <a:rPr lang="en-US">
                <a:ea typeface="ＭＳ Ｐゴシック" pitchFamily="34" charset="-128"/>
              </a:rPr>
              <a:t>A process known as </a:t>
            </a:r>
            <a:r>
              <a:rPr lang="en-US" b="1" i="1">
                <a:ea typeface="ＭＳ Ｐゴシック" pitchFamily="34" charset="-128"/>
              </a:rPr>
              <a:t>stimulated emission </a:t>
            </a:r>
            <a:r>
              <a:rPr lang="en-US">
                <a:ea typeface="ＭＳ Ｐゴシック" pitchFamily="34" charset="-128"/>
              </a:rPr>
              <a:t>causes the light emitted by this atom to propagate in the same direction and with the same phase as surrounding light waves</a:t>
            </a:r>
          </a:p>
        </p:txBody>
      </p:sp>
      <p:sp>
        <p:nvSpPr>
          <p:cNvPr id="67588" name="TextBox 3"/>
          <p:cNvSpPr txBox="1">
            <a:spLocks noChangeArrowheads="1"/>
          </p:cNvSpPr>
          <p:nvPr/>
        </p:nvSpPr>
        <p:spPr bwMode="auto">
          <a:xfrm>
            <a:off x="8915400" y="63246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Section 29.7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>
          <a:xfrm>
            <a:off x="1981200" y="28576"/>
            <a:ext cx="8229600" cy="885825"/>
          </a:xfrm>
        </p:spPr>
        <p:txBody>
          <a:bodyPr/>
          <a:lstStyle/>
          <a:p>
            <a:r>
              <a:rPr lang="en-US">
                <a:ea typeface="ＭＳ Ｐゴシック" pitchFamily="34" charset="-128"/>
              </a:rPr>
              <a:t>Lasers, cont.</a:t>
            </a:r>
          </a:p>
        </p:txBody>
      </p:sp>
      <p:sp>
        <p:nvSpPr>
          <p:cNvPr id="68611" name="Content Placeholder 3"/>
          <p:cNvSpPr>
            <a:spLocks noGrp="1"/>
          </p:cNvSpPr>
          <p:nvPr>
            <p:ph sz="half" idx="1"/>
          </p:nvPr>
        </p:nvSpPr>
        <p:spPr>
          <a:xfrm>
            <a:off x="1981200" y="3810001"/>
            <a:ext cx="8229600" cy="2544763"/>
          </a:xfrm>
        </p:spPr>
        <p:txBody>
          <a:bodyPr/>
          <a:lstStyle/>
          <a:p>
            <a:r>
              <a:rPr lang="en-US" sz="2400" dirty="0">
                <a:ea typeface="ＭＳ Ｐゴシック" pitchFamily="34" charset="-128"/>
              </a:rPr>
              <a:t>Laser is an acronym for </a:t>
            </a:r>
          </a:p>
          <a:p>
            <a:pPr marL="0" indent="0">
              <a:buNone/>
            </a:pPr>
            <a:r>
              <a:rPr lang="en-US" sz="2400" dirty="0">
                <a:ea typeface="ＭＳ Ｐゴシック" pitchFamily="34" charset="-128"/>
              </a:rPr>
              <a:t>“light amplification by stimulated emission of radiation”</a:t>
            </a:r>
          </a:p>
          <a:p>
            <a:r>
              <a:rPr lang="en-US" sz="2400" dirty="0">
                <a:ea typeface="ＭＳ Ｐゴシック" pitchFamily="34" charset="-128"/>
              </a:rPr>
              <a:t>The light from a laser is thus a coherent source</a:t>
            </a:r>
          </a:p>
          <a:p>
            <a:r>
              <a:rPr lang="en-US" sz="2400" dirty="0">
                <a:ea typeface="ＭＳ Ｐゴシック" pitchFamily="34" charset="-128"/>
              </a:rPr>
              <a:t>Mirrors are located at the ends of the bulb (laser tube)</a:t>
            </a:r>
          </a:p>
          <a:p>
            <a:r>
              <a:rPr lang="en-US" sz="2400" dirty="0">
                <a:ea typeface="ＭＳ Ｐゴシック" pitchFamily="34" charset="-128"/>
              </a:rPr>
              <a:t>One of the mirrors lets a small amount of the light pass through and leave the laser</a:t>
            </a:r>
          </a:p>
        </p:txBody>
      </p:sp>
      <p:sp>
        <p:nvSpPr>
          <p:cNvPr id="68612" name="TextBox 5"/>
          <p:cNvSpPr txBox="1">
            <a:spLocks noChangeArrowheads="1"/>
          </p:cNvSpPr>
          <p:nvPr/>
        </p:nvSpPr>
        <p:spPr bwMode="auto">
          <a:xfrm>
            <a:off x="8915400" y="63246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Section 29.7</a:t>
            </a:r>
          </a:p>
        </p:txBody>
      </p:sp>
      <p:pic>
        <p:nvPicPr>
          <p:cNvPr id="68613" name="Picture 6" descr="29p1040_f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223964"/>
            <a:ext cx="8686800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Lasers, final</a:t>
            </a:r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ea typeface="ＭＳ Ｐゴシック" pitchFamily="34" charset="-128"/>
              </a:rPr>
              <a:t>Laser can be made with a variety of different atoms</a:t>
            </a:r>
          </a:p>
          <a:p>
            <a:r>
              <a:rPr lang="en-US">
                <a:ea typeface="ＭＳ Ｐゴシック" pitchFamily="34" charset="-128"/>
              </a:rPr>
              <a:t>One design uses a mixture of Ne and He gas and is called a helium-neon laser</a:t>
            </a:r>
          </a:p>
          <a:p>
            <a:pPr lvl="1"/>
            <a:r>
              <a:rPr lang="en-US">
                <a:ea typeface="Arial" pitchFamily="34" charset="0"/>
              </a:rPr>
              <a:t>The photons emitted by the He-Ne laser have a wavelength of about 633 nm</a:t>
            </a:r>
          </a:p>
          <a:p>
            <a:r>
              <a:rPr lang="en-US">
                <a:ea typeface="ＭＳ Ｐゴシック" pitchFamily="34" charset="-128"/>
              </a:rPr>
              <a:t>Another common type of laser is based on light produced by light-emitting diodes (LEDs)</a:t>
            </a:r>
          </a:p>
          <a:p>
            <a:pPr lvl="1"/>
            <a:r>
              <a:rPr lang="en-US">
                <a:ea typeface="Arial" pitchFamily="34" charset="0"/>
              </a:rPr>
              <a:t>These photons have a wavelength around 650 nm</a:t>
            </a:r>
          </a:p>
          <a:p>
            <a:pPr lvl="1"/>
            <a:r>
              <a:rPr lang="en-US">
                <a:ea typeface="Arial" pitchFamily="34" charset="0"/>
              </a:rPr>
              <a:t>These are used in optical barcode scanners</a:t>
            </a:r>
          </a:p>
        </p:txBody>
      </p:sp>
      <p:sp>
        <p:nvSpPr>
          <p:cNvPr id="69636" name="TextBox 3"/>
          <p:cNvSpPr txBox="1">
            <a:spLocks noChangeArrowheads="1"/>
          </p:cNvSpPr>
          <p:nvPr/>
        </p:nvSpPr>
        <p:spPr bwMode="auto">
          <a:xfrm>
            <a:off x="8915400" y="6324601"/>
            <a:ext cx="1524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t>Section 29.7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28801" y="152400"/>
            <a:ext cx="61750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4000" dirty="0">
                <a:solidFill>
                  <a:prstClr val="white"/>
                </a:solidFill>
                <a:latin typeface="Arial" pitchFamily="34" charset="0"/>
                <a:ea typeface="ＭＳ Ｐゴシック" pitchFamily="34" charset="-128"/>
              </a:rPr>
              <a:t>Laser – Practice problem  </a:t>
            </a:r>
          </a:p>
        </p:txBody>
      </p:sp>
      <p:sp>
        <p:nvSpPr>
          <p:cNvPr id="3" name="Rectangle 2"/>
          <p:cNvSpPr/>
          <p:nvPr/>
        </p:nvSpPr>
        <p:spPr>
          <a:xfrm>
            <a:off x="-1" y="928993"/>
            <a:ext cx="566149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A ruby laser delivers a 2.28 J pulse in approximately 50 nanoseconds. The wavelength of the light is 694.4 nm. At least how many atoms within the ruby rod had to be excited to allow this high-energy laser pulse?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(h = 6.626 × 10</a:t>
            </a:r>
            <a:r>
              <a:rPr lang="en-US" sz="2800" baseline="300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-34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</a:t>
            </a:r>
            <a:r>
              <a:rPr lang="en-US" sz="2800" dirty="0" err="1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Js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c = 3.00×10</a:t>
            </a:r>
            <a:r>
              <a:rPr lang="en-US" sz="2800" baseline="300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8 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m/s,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1 eV = 1.6 × 10</a:t>
            </a:r>
            <a:r>
              <a:rPr lang="en-US" sz="2800" baseline="300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-19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J, and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1 nm = 10</a:t>
            </a:r>
            <a:r>
              <a:rPr lang="en-US" sz="2800" baseline="300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-9</a:t>
            </a:r>
            <a:r>
              <a:rPr lang="en-US" sz="2800" dirty="0">
                <a:solidFill>
                  <a:prstClr val="black"/>
                </a:solidFill>
                <a:latin typeface="Arial" pitchFamily="34" charset="0"/>
                <a:ea typeface="ＭＳ Ｐゴシック" pitchFamily="34" charset="-128"/>
              </a:rPr>
              <a:t> m)</a:t>
            </a:r>
          </a:p>
        </p:txBody>
      </p:sp>
      <p:pic>
        <p:nvPicPr>
          <p:cNvPr id="2050" name="Picture 2" descr="Ruby Laser Beam">
            <a:extLst>
              <a:ext uri="{FF2B5EF4-FFF2-40B4-BE49-F238E27FC236}">
                <a16:creationId xmlns:a16="http://schemas.microsoft.com/office/drawing/2014/main" id="{B26F0438-B15C-DB2D-4A7F-15E2F2FA1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9019" y="1155707"/>
            <a:ext cx="6332981" cy="4378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57553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Flow">
  <a:themeElements>
    <a:clrScheme name="Custom 72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224298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469</TotalTime>
  <Words>651</Words>
  <Application>Microsoft Office PowerPoint</Application>
  <PresentationFormat>Widescreen</PresentationFormat>
  <Paragraphs>87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22" baseType="lpstr">
      <vt:lpstr>ＭＳ Ｐゴシック</vt:lpstr>
      <vt:lpstr>Aptos</vt:lpstr>
      <vt:lpstr>Aptos Display</vt:lpstr>
      <vt:lpstr>Arial</vt:lpstr>
      <vt:lpstr>Helvetica</vt:lpstr>
      <vt:lpstr>Lucida Grande</vt:lpstr>
      <vt:lpstr>Times</vt:lpstr>
      <vt:lpstr>Times New Roman</vt:lpstr>
      <vt:lpstr>Wingdings</vt:lpstr>
      <vt:lpstr>Wingdings 2</vt:lpstr>
      <vt:lpstr>Office Theme</vt:lpstr>
      <vt:lpstr>Flow</vt:lpstr>
      <vt:lpstr>Some uses of  Atomic Physics Exam Structure of Both papers</vt:lpstr>
      <vt:lpstr>Exam Structure-PHY 1091</vt:lpstr>
      <vt:lpstr>Exam Structure-PHY 2081(Atomic &amp; Nuclear Physics)</vt:lpstr>
      <vt:lpstr>X-Rays from Atoms</vt:lpstr>
      <vt:lpstr>PowerPoint Presentation</vt:lpstr>
      <vt:lpstr>Lasers</vt:lpstr>
      <vt:lpstr>Lasers, cont.</vt:lpstr>
      <vt:lpstr>Lasers, final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LIlani Attygalle</dc:creator>
  <cp:lastModifiedBy>FAS</cp:lastModifiedBy>
  <cp:revision>10</cp:revision>
  <dcterms:created xsi:type="dcterms:W3CDTF">2026-01-26T07:55:43Z</dcterms:created>
  <dcterms:modified xsi:type="dcterms:W3CDTF">2026-01-27T05:30:19Z</dcterms:modified>
</cp:coreProperties>
</file>