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92" r:id="rId4"/>
    <p:sldId id="332" r:id="rId5"/>
    <p:sldId id="293" r:id="rId6"/>
    <p:sldId id="294" r:id="rId7"/>
    <p:sldId id="295" r:id="rId8"/>
    <p:sldId id="329" r:id="rId9"/>
    <p:sldId id="299" r:id="rId10"/>
    <p:sldId id="300" r:id="rId11"/>
    <p:sldId id="301" r:id="rId12"/>
    <p:sldId id="302" r:id="rId13"/>
    <p:sldId id="303" r:id="rId14"/>
    <p:sldId id="304" r:id="rId15"/>
    <p:sldId id="333" r:id="rId16"/>
    <p:sldId id="334" r:id="rId17"/>
    <p:sldId id="305" r:id="rId18"/>
    <p:sldId id="306" r:id="rId19"/>
    <p:sldId id="327" r:id="rId20"/>
    <p:sldId id="307" r:id="rId21"/>
    <p:sldId id="308" r:id="rId22"/>
    <p:sldId id="309" r:id="rId23"/>
    <p:sldId id="328" r:id="rId24"/>
    <p:sldId id="3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0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AB3B-F103-460B-B603-B5C41686504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DF66-C7B7-4F31-921D-87BD3BFF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9DF66-C7B7-4F31-921D-87BD3BFF58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chemistry/moore" TargetMode="External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8388-37B4-583B-054F-ED6151AC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C73A-EAB2-807D-94E2-335B5C85E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07E5-82C0-31EE-2081-E390DD6C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48A1-371A-8F55-DFA0-9A12946A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98DF-A845-C864-5725-20C5795E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8A01-72AE-3719-F569-DAFA0CE2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8B003-2C91-3F4D-454E-F9C8C84EC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5F3E6-3ACE-66AE-0ABA-18F6FCE8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BBDA-7BCE-5612-CC3D-6896306D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E65B-89DA-108C-E486-A116E569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372D-9392-EFCF-3845-FACEF918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E98D-C7C7-6F57-1D75-2F45C799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4BD0-89D8-9054-D24A-79C9F9F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DEA88-0B01-8CF1-BF13-746A4549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058-55E7-A962-FA3F-A3C732DC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511551" y="938214"/>
            <a:ext cx="28055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B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>
                <a:latin typeface="Arial" charset="0"/>
                <a:ea typeface="ＭＳ Ｐゴシック" charset="0"/>
              </a:rPr>
              <a:t>Nicholas J. Giordano</a:t>
            </a:r>
          </a:p>
        </p:txBody>
      </p:sp>
      <p:sp>
        <p:nvSpPr>
          <p:cNvPr id="6" name="Rectangle 5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3511551" y="2620964"/>
            <a:ext cx="2664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Arial" charset="0"/>
                <a:ea typeface="ＭＳ Ｐゴシック" charset="0"/>
                <a:cs typeface="Arial" charset="0"/>
                <a:hlinkClick r:id="rId3"/>
              </a:rPr>
              <a:t>www.cengage.com/physics/giordano</a:t>
            </a:r>
            <a:endParaRPr lang="en-US" sz="120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8" descr="BrooksCole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5701" y="0"/>
            <a:ext cx="34099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95251" y="63246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000" i="1">
                <a:latin typeface="Helvetica" charset="0"/>
              </a:rPr>
              <a:t>Marilyn Akins, PhD </a:t>
            </a:r>
            <a:r>
              <a:rPr lang="en-US" sz="2000" i="1"/>
              <a:t>• </a:t>
            </a:r>
            <a:r>
              <a:rPr lang="en-US" sz="2000" i="1">
                <a:latin typeface="Helvetica" charset="0"/>
              </a:rPr>
              <a:t>Broome Community College</a:t>
            </a:r>
          </a:p>
        </p:txBody>
      </p:sp>
      <p:pic>
        <p:nvPicPr>
          <p:cNvPr id="9" name="Picture 10" descr="small cov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84" y="100014"/>
            <a:ext cx="310726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itle Placeholder 8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10363200" cy="762000"/>
          </a:xfrm>
        </p:spPr>
        <p:txBody>
          <a:bodyPr/>
          <a:lstStyle>
            <a:lvl1pPr algn="ctr">
              <a:defRPr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8309" name="Text Placeholder 29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4000"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8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60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73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810001"/>
            <a:ext cx="10972800" cy="25449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19201"/>
            <a:ext cx="1097280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2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08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28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69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EE1-AA67-7E74-0047-20C90E39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5DC-1B87-CA0F-D4EA-1909DD6B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E08E-3576-3A00-E981-57AAD5DB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7D15-F9CE-1C2C-8D79-B55E5931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E49F-C7BA-7B9A-9E15-CBDFD8A4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33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0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6F2-127A-2436-605A-EA47B9F6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39A34-1BF1-C062-FBA2-5D061D7D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11CD-3301-D326-2884-17CF68F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36C8-D3AF-C501-0041-E5DDD790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09AC-5FA8-BB46-963A-59DD9CAA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95A6-9E5C-8B4C-C269-B3440C0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855E-D6FC-4B12-78E9-D847A7A2C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1989-0399-46EE-4DBE-639CD83B0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4F2DA-D314-6CE6-36EC-F4FD5C71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C42B-EE90-1308-72F1-543B63D8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DE678-747B-4A24-510D-4D7B00F3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078-7D11-D1DC-D0A2-609EF8E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725F-EF47-3771-297A-4B2B3C31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A012-C20D-9CC4-10BC-F74443C5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7C3F9-58BD-B169-43F8-B1814621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C3990-C6DA-1A0F-826B-B5354E4F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23A3-792B-4BA6-3BC0-F1C4EDC1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B40A6-9180-DDE8-9C7F-F1C0EB62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2A101-7094-3E5F-5D82-762E067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7B9D-6590-45A4-FB7B-453D7C82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EE339-D39B-73C6-9A87-209402F7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273D-292F-B70C-E65C-7538531B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C993-62CD-CFED-34E4-F1690CCB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E4765-10F0-2DD3-E2BB-1DB24594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0F44B-6ED9-6C79-11F9-F5F1D05C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5C77A-8A86-0D13-2628-94D6096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C00A-2591-DE40-FFEB-65AB1BCD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0205-2D26-FCE3-4156-DFF0072F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C0A51-4067-BD22-D800-1D97F825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2B4D2-C042-BF48-E9A4-F7EF38A3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8DEA-2A74-FAD6-C7A6-CCE934B1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3F22-72D0-43DE-40B8-E6965DF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7DEC-5BD4-3AF7-37D0-B73FF0B1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C1640-92C6-5A2A-6161-CD5C1B611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D592A-1AAB-050E-C8B6-B01AFA18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3285-12A3-A364-F4E5-5168015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1D886-FEB7-F4C9-C912-2668DD3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C99DE-F2D5-6552-6EB3-9ADBDB2A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6CBD5-14A1-7C26-B924-30EB071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05F8-8A9E-1179-EB8D-4D21DED7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9D5A-A848-C054-8214-FBDDBE265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EB6B9-AD20-4907-AD39-8243DD72CBCB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FFE1-B9CC-5B78-D9AA-0E6E1AA00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C1F0-564C-52F8-DB53-334A30FEC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1027" name="Picture 17" descr="lights snippet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38933" y="0"/>
            <a:ext cx="1253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3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95000"/>
        <a:buFont typeface="Times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85000"/>
        <a:buFont typeface="Times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70000"/>
        <a:buFont typeface="Times" charset="0"/>
        <a:buChar char="•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ujzeM_AZFk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27284-7AD2-F048-780C-57C961A8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 dirty="0"/>
              <a:t>Day 04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F7CB727-A780-E23F-1236-63E41D31F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54004"/>
              </p:ext>
            </p:extLst>
          </p:nvPr>
        </p:nvGraphicFramePr>
        <p:xfrm>
          <a:off x="3677055" y="2588545"/>
          <a:ext cx="6809362" cy="2107191"/>
        </p:xfrm>
        <a:graphic>
          <a:graphicData uri="http://schemas.openxmlformats.org/drawingml/2006/table">
            <a:tbl>
              <a:tblPr firstRow="1" firstCol="1" bandRow="1"/>
              <a:tblGrid>
                <a:gridCol w="6809362">
                  <a:extLst>
                    <a:ext uri="{9D8B030D-6E8A-4147-A177-3AD203B41FA5}">
                      <a16:colId xmlns:a16="http://schemas.microsoft.com/office/drawing/2014/main" val="1176270951"/>
                    </a:ext>
                  </a:extLst>
                </a:gridCol>
              </a:tblGrid>
              <a:tr h="309312">
                <a:tc>
                  <a:txBody>
                    <a:bodyPr/>
                    <a:lstStyle/>
                    <a:p>
                      <a:pPr marL="0" marR="0" indent="0" algn="l" fontAlgn="t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Quantum Mechanical Approach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11" marR="26194" marT="165894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79308"/>
                  </a:ext>
                </a:extLst>
              </a:tr>
              <a:tr h="680060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Chemical Properties + Periodic Table 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25177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Configurations </a:t>
                      </a:r>
                      <a:endParaRPr lang="en-US" sz="28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5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88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Electron Distribution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3076470" y="4638920"/>
            <a:ext cx="8229600" cy="254476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direction of the arrow represents the electron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spin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C, the He electrons have different spins and obey the Pauli exclusion principle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</p:txBody>
      </p:sp>
      <p:pic>
        <p:nvPicPr>
          <p:cNvPr id="53253" name="Picture 6" descr="29p1031_f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066801"/>
            <a:ext cx="7420504" cy="333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Configuration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There is a useful shorthand notation for showing electron configurations</a:t>
            </a:r>
          </a:p>
          <a:p>
            <a:r>
              <a:rPr lang="en-US" dirty="0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 dirty="0">
                <a:ea typeface="Arial" pitchFamily="34" charset="0"/>
              </a:rPr>
              <a:t>H atom: 1</a:t>
            </a:r>
            <a:r>
              <a:rPr lang="en-US" i="1" dirty="0">
                <a:ea typeface="Arial" pitchFamily="34" charset="0"/>
              </a:rPr>
              <a:t>s</a:t>
            </a:r>
            <a:r>
              <a:rPr lang="en-US" baseline="30000" dirty="0">
                <a:ea typeface="Arial" pitchFamily="34" charset="0"/>
              </a:rPr>
              <a:t>1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2"/>
            <a:r>
              <a:rPr lang="en-US" dirty="0">
                <a:ea typeface="Arial" pitchFamily="34" charset="0"/>
              </a:rPr>
              <a:t>1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=1</a:t>
            </a:r>
          </a:p>
          <a:p>
            <a:pPr lvl="2"/>
            <a:r>
              <a:rPr lang="en-US" i="1" dirty="0">
                <a:ea typeface="Arial" pitchFamily="34" charset="0"/>
              </a:rPr>
              <a:t>s</a:t>
            </a:r>
            <a:r>
              <a:rPr lang="en-US" dirty="0">
                <a:ea typeface="Arial" pitchFamily="34" charset="0"/>
              </a:rPr>
              <a:t>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Superscript 1 </a:t>
            </a:r>
            <a:r>
              <a:rPr lang="en-US" dirty="0">
                <a:ea typeface="ＭＳ Ｐゴシック" pitchFamily="34" charset="-128"/>
              </a:rPr>
              <a:t>→</a:t>
            </a:r>
            <a:r>
              <a:rPr lang="en-US" dirty="0">
                <a:ea typeface="Arial" pitchFamily="34" charset="0"/>
              </a:rPr>
              <a:t> 1 electron</a:t>
            </a:r>
          </a:p>
          <a:p>
            <a:pPr lvl="2"/>
            <a:r>
              <a:rPr lang="en-US" dirty="0">
                <a:ea typeface="Arial" pitchFamily="34" charset="0"/>
              </a:rPr>
              <a:t>No information about electron spin</a:t>
            </a:r>
          </a:p>
          <a:p>
            <a:pPr lvl="1"/>
            <a:r>
              <a:rPr lang="en-US" dirty="0">
                <a:ea typeface="Arial" pitchFamily="34" charset="0"/>
              </a:rPr>
              <a:t>C atom: 1s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2s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2p</a:t>
            </a:r>
            <a:r>
              <a:rPr lang="en-US" baseline="30000" dirty="0">
                <a:ea typeface="Arial" pitchFamily="34" charset="0"/>
              </a:rPr>
              <a:t>2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1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2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0</a:t>
            </a:r>
          </a:p>
          <a:p>
            <a:pPr lvl="2"/>
            <a:r>
              <a:rPr lang="en-US" dirty="0">
                <a:ea typeface="Arial" pitchFamily="34" charset="0"/>
              </a:rPr>
              <a:t>2 electrons in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2 with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= 1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Filling Energy Levels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energy of each level depends mainly on the value of </a:t>
            </a:r>
            <a:r>
              <a:rPr lang="en-US" i="1" dirty="0">
                <a:ea typeface="ＭＳ Ｐゴシック" pitchFamily="34" charset="-128"/>
              </a:rPr>
              <a:t>n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multielectron atoms, the order of energy levels is more complicated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For shells higher than </a:t>
            </a:r>
            <a:r>
              <a:rPr lang="en-US" i="1" dirty="0">
                <a:ea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</a:rPr>
              <a:t> = 2, the energies of subshells from different shells being to overlap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In general, the energy levels fill with electrons in the following order: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sz="4000" dirty="0">
                <a:ea typeface="ＭＳ Ｐゴシック" pitchFamily="34" charset="-128"/>
              </a:rPr>
              <a:t>1s 2s 2p 3s 3p 4s 3d 4p 5s 4d 5p 6s 4f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Order of Energy Levels</a:t>
            </a:r>
          </a:p>
        </p:txBody>
      </p:sp>
      <p:pic>
        <p:nvPicPr>
          <p:cNvPr id="56324" name="Picture 5" descr="29p1033_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1"/>
            <a:ext cx="80772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5119-FC4C-9348-0840-23E84DA4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11074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Selection Rules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949458-132D-A770-33D2-01770A3784B4}"/>
              </a:ext>
            </a:extLst>
          </p:cNvPr>
          <p:cNvSpPr txBox="1"/>
          <p:nvPr/>
        </p:nvSpPr>
        <p:spPr>
          <a:xfrm>
            <a:off x="301556" y="1391454"/>
            <a:ext cx="100973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Selection rules are guidelines that determine the allowed and forbidden transitions between quantum states, playing a </a:t>
            </a:r>
          </a:p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crucial role in spectroscopy and quantum mechanics.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D501F-E6AB-EDC9-2CB9-9691ABC7E2E0}"/>
              </a:ext>
            </a:extLst>
          </p:cNvPr>
          <p:cNvSpPr txBox="1"/>
          <p:nvPr/>
        </p:nvSpPr>
        <p:spPr>
          <a:xfrm>
            <a:off x="3560323" y="3686783"/>
            <a:ext cx="268092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/>
              <a:t>Δ</a:t>
            </a:r>
            <a:r>
              <a:rPr lang="en-US" sz="3200" dirty="0"/>
              <a:t>n = anything</a:t>
            </a:r>
          </a:p>
          <a:p>
            <a:r>
              <a:rPr lang="el-GR" sz="3200" dirty="0"/>
              <a:t>Δ</a:t>
            </a:r>
            <a:r>
              <a:rPr lang="en-US" sz="3200" dirty="0"/>
              <a:t>l = ± 1</a:t>
            </a:r>
          </a:p>
          <a:p>
            <a:r>
              <a:rPr lang="el-GR" sz="3200" dirty="0"/>
              <a:t>Δ</a:t>
            </a:r>
            <a:r>
              <a:rPr lang="en-US" sz="3200" dirty="0"/>
              <a:t>m</a:t>
            </a:r>
            <a:r>
              <a:rPr lang="en-US" sz="3200" baseline="-25000" dirty="0"/>
              <a:t>l </a:t>
            </a:r>
            <a:r>
              <a:rPr lang="en-US" sz="3200" dirty="0"/>
              <a:t>= 0 or ± 1</a:t>
            </a:r>
          </a:p>
          <a:p>
            <a:r>
              <a:rPr lang="el-GR" sz="3200" dirty="0"/>
              <a:t>Δ</a:t>
            </a:r>
            <a:r>
              <a:rPr lang="en-US" sz="3200" dirty="0" err="1"/>
              <a:t>m</a:t>
            </a:r>
            <a:r>
              <a:rPr lang="en-US" sz="3200" baseline="-25000" dirty="0" err="1"/>
              <a:t>s</a:t>
            </a:r>
            <a:r>
              <a:rPr lang="en-US" sz="3200" dirty="0"/>
              <a:t> = </a:t>
            </a:r>
            <a:r>
              <a:rPr lang="en-US" sz="3200"/>
              <a:t>0 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159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C883-C849-D091-285E-BE1DAB0DA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49" y="0"/>
            <a:ext cx="110744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PBL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DDF0DD-7D45-6E1F-93BC-349DBC04600B}"/>
              </a:ext>
            </a:extLst>
          </p:cNvPr>
          <p:cNvSpPr txBox="1"/>
          <p:nvPr/>
        </p:nvSpPr>
        <p:spPr>
          <a:xfrm>
            <a:off x="715464" y="1143000"/>
            <a:ext cx="107610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Which of the following transitions are allowed in Hydrogen? In each case the notation represents the  quantum numbers (n, l, </a:t>
            </a:r>
            <a:r>
              <a:rPr lang="en-US" sz="2800" dirty="0" err="1"/>
              <a:t>m</a:t>
            </a:r>
            <a:r>
              <a:rPr lang="en-US" sz="2800" baseline="-25000" dirty="0" err="1"/>
              <a:t>l</a:t>
            </a:r>
            <a:r>
              <a:rPr lang="en-US" sz="2800" dirty="0" err="1"/>
              <a:t>,m</a:t>
            </a:r>
            <a:r>
              <a:rPr lang="en-US" sz="2800" baseline="-25000" dirty="0" err="1"/>
              <a:t>s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(2, 1, 0, 1/2) to (1, 0, 0, -1/2)</a:t>
            </a:r>
          </a:p>
          <a:p>
            <a:endParaRPr lang="en-US" sz="2800" dirty="0"/>
          </a:p>
          <a:p>
            <a:r>
              <a:rPr lang="en-US" sz="2800" dirty="0"/>
              <a:t>(5, 2, 1, 1/2) to (3, 2, 0, -1/2)</a:t>
            </a:r>
          </a:p>
          <a:p>
            <a:endParaRPr lang="en-US" sz="2800" dirty="0"/>
          </a:p>
          <a:p>
            <a:r>
              <a:rPr lang="en-US" sz="2800" dirty="0"/>
              <a:t>(6, 2, -1, -1/2) to (2, 1, 0, -1/2)</a:t>
            </a:r>
          </a:p>
          <a:p>
            <a:endParaRPr lang="en-US" sz="2800" dirty="0"/>
          </a:p>
          <a:p>
            <a:r>
              <a:rPr lang="en-US" sz="2800" dirty="0"/>
              <a:t>(2, 0, 0, 1/2) to (3, 1, -1, -1/2)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030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Chemical Properties of Elements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Quantum theory explains the structure of the periodic table </a:t>
            </a:r>
          </a:p>
          <a:p>
            <a:r>
              <a:rPr lang="en-US">
                <a:ea typeface="ＭＳ Ｐゴシック" pitchFamily="34" charset="-128"/>
              </a:rPr>
              <a:t>The periodic table was first assembled by Dmitry Mendeleyev in the late 1860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</a:t>
            </a:r>
          </a:p>
          <a:p>
            <a:r>
              <a:rPr lang="en-US">
                <a:ea typeface="ＭＳ Ｐゴシック" pitchFamily="34" charset="-128"/>
              </a:rPr>
              <a:t>Mendeleyev and other chemists had noticed that many elements could be grouped according to their chemical properties</a:t>
            </a:r>
          </a:p>
          <a:p>
            <a:r>
              <a:rPr lang="en-US">
                <a:ea typeface="ＭＳ Ｐゴシック" pitchFamily="34" charset="-128"/>
              </a:rPr>
              <a:t>Mendeleyev organized his table by grouping related elements in the same column</a:t>
            </a:r>
          </a:p>
          <a:p>
            <a:r>
              <a:rPr lang="en-US">
                <a:ea typeface="ＭＳ Ｐゴシック" pitchFamily="34" charset="-128"/>
              </a:rPr>
              <a:t>His table had a number of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holes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because many elements had not yet been discovered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Chemical Properties, cont.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Mendeleyev could not explain why the regularities in the periodic table occurred</a:t>
            </a:r>
          </a:p>
          <a:p>
            <a:r>
              <a:rPr lang="en-US">
                <a:ea typeface="ＭＳ Ｐゴシック" pitchFamily="34" charset="-128"/>
              </a:rPr>
              <a:t>The electron energy levels and the electron configuration of the atom are responsible for its chemical properties</a:t>
            </a:r>
          </a:p>
          <a:p>
            <a:r>
              <a:rPr lang="en-US">
                <a:ea typeface="ＭＳ Ｐゴシック" pitchFamily="34" charset="-128"/>
              </a:rPr>
              <a:t>When an atom participates in a chemical reaction, some of its electrons combine with electrons from other atoms to form chemical bonds</a:t>
            </a:r>
          </a:p>
          <a:p>
            <a:r>
              <a:rPr lang="en-US">
                <a:ea typeface="ＭＳ Ｐゴシック" pitchFamily="34" charset="-128"/>
              </a:rPr>
              <a:t>The bonding electrons are those occupying the highest energy levels</a:t>
            </a:r>
          </a:p>
        </p:txBody>
      </p:sp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 descr="29p1034_f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066800"/>
            <a:ext cx="7772400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Periodic Table</a:t>
            </a:r>
          </a:p>
        </p:txBody>
      </p:sp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4263851" cy="914400"/>
          </a:xfrm>
        </p:spPr>
        <p:txBody>
          <a:bodyPr/>
          <a:lstStyle/>
          <a:p>
            <a:r>
              <a:rPr lang="en-US" sz="3200" dirty="0">
                <a:ea typeface="ＭＳ Ｐゴシック" pitchFamily="34" charset="-128"/>
              </a:rPr>
              <a:t>Electron Configurations</a:t>
            </a:r>
          </a:p>
        </p:txBody>
      </p:sp>
      <p:pic>
        <p:nvPicPr>
          <p:cNvPr id="60420" name="Picture 5" descr="29p1035_t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8037" y="0"/>
            <a:ext cx="64939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Orbital Quantum Number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1"/>
            <a:ext cx="4038600" cy="5135563"/>
          </a:xfrm>
        </p:spPr>
        <p:txBody>
          <a:bodyPr/>
          <a:lstStyle/>
          <a:p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ＭＳ Ｐゴシック" pitchFamily="34" charset="-128"/>
              </a:rPr>
              <a:t> is the orbital quantum number</a:t>
            </a:r>
          </a:p>
          <a:p>
            <a:pPr lvl="1"/>
            <a:r>
              <a:rPr lang="en-US">
                <a:ea typeface="Arial" pitchFamily="34" charset="0"/>
              </a:rPr>
              <a:t>Allowed values are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0, 1, 2, … n - 1</a:t>
            </a:r>
          </a:p>
          <a:p>
            <a:pPr lvl="1"/>
            <a:r>
              <a:rPr lang="en-US">
                <a:ea typeface="Arial" pitchFamily="34" charset="0"/>
              </a:rPr>
              <a:t>The angular momentum of the electron is proportional to </a:t>
            </a:r>
            <a:r>
              <a:rPr lang="en-US">
                <a:ea typeface="ヒラギノ角ゴ Pro W3" charset="-128"/>
              </a:rPr>
              <a:t>ℓ</a:t>
            </a:r>
            <a:endParaRPr lang="en-US">
              <a:ea typeface="Arial" pitchFamily="34" charset="0"/>
            </a:endParaRPr>
          </a:p>
          <a:p>
            <a:pPr lvl="2"/>
            <a:r>
              <a:rPr lang="en-US">
                <a:ea typeface="Arial" pitchFamily="34" charset="0"/>
              </a:rPr>
              <a:t>States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 have no angular momentum</a:t>
            </a:r>
          </a:p>
          <a:p>
            <a:pPr lvl="1"/>
            <a:r>
              <a:rPr lang="en-US">
                <a:ea typeface="Arial" pitchFamily="34" charset="0"/>
              </a:rPr>
              <a:t>See the table for shorthand letters for various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values</a:t>
            </a:r>
          </a:p>
          <a:p>
            <a:pPr lvl="1"/>
            <a:endParaRPr lang="en-US">
              <a:ea typeface="Arial" pitchFamily="34" charset="0"/>
            </a:endParaRPr>
          </a:p>
          <a:p>
            <a:pPr lvl="1"/>
            <a:endParaRPr lang="en-US">
              <a:ea typeface="Arial" pitchFamily="34" charset="0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  <p:pic>
        <p:nvPicPr>
          <p:cNvPr id="44037" name="Picture 6" descr="29p1029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143000"/>
            <a:ext cx="3775075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Electrons and Shells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electron that forms bonds with other atoms is a </a:t>
            </a:r>
            <a:r>
              <a:rPr lang="en-US" b="1" i="1">
                <a:ea typeface="ＭＳ Ｐゴシック" pitchFamily="34" charset="-128"/>
              </a:rPr>
              <a:t>valence electron</a:t>
            </a:r>
          </a:p>
          <a:p>
            <a:r>
              <a:rPr lang="en-US">
                <a:ea typeface="ＭＳ Ｐゴシック" pitchFamily="34" charset="-128"/>
              </a:rPr>
              <a:t>When a shell has all possible states filled it forms a </a:t>
            </a:r>
            <a:r>
              <a:rPr lang="en-US" b="1" i="1">
                <a:ea typeface="ＭＳ Ｐゴシック" pitchFamily="34" charset="-128"/>
              </a:rPr>
              <a:t>closed shell</a:t>
            </a:r>
          </a:p>
          <a:p>
            <a:r>
              <a:rPr lang="en-US">
                <a:ea typeface="ＭＳ Ｐゴシック" pitchFamily="34" charset="-128"/>
              </a:rPr>
              <a:t>Elements in the same column in the periodic table have the same number of valence electrons </a:t>
            </a:r>
          </a:p>
          <a:p>
            <a:r>
              <a:rPr lang="en-US">
                <a:ea typeface="ＭＳ Ｐゴシック" pitchFamily="34" charset="-128"/>
              </a:rPr>
              <a:t>The last column in the periodic table contains elements with completely filled shells</a:t>
            </a:r>
          </a:p>
          <a:p>
            <a:pPr lvl="1"/>
            <a:r>
              <a:rPr lang="en-US">
                <a:ea typeface="Arial" pitchFamily="34" charset="0"/>
              </a:rPr>
              <a:t>These elements are largely inert</a:t>
            </a:r>
          </a:p>
          <a:p>
            <a:pPr lvl="1"/>
            <a:r>
              <a:rPr lang="en-US">
                <a:ea typeface="Arial" pitchFamily="34" charset="0"/>
              </a:rPr>
              <a:t>They almost never participate in chemical reactions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Structure of the Periodic Table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Mendeleyev grouped elements into </a:t>
            </a:r>
            <a:r>
              <a:rPr lang="en-US" i="1">
                <a:ea typeface="ＭＳ Ｐゴシック" pitchFamily="34" charset="-128"/>
              </a:rPr>
              <a:t>columns</a:t>
            </a:r>
            <a:r>
              <a:rPr lang="en-US">
                <a:ea typeface="ＭＳ Ｐゴシック" pitchFamily="34" charset="-128"/>
              </a:rPr>
              <a:t> according to their common bonding properties and chemical reactions</a:t>
            </a:r>
          </a:p>
          <a:p>
            <a:pPr lvl="1"/>
            <a:r>
              <a:rPr lang="en-US">
                <a:ea typeface="Arial" pitchFamily="34" charset="0"/>
              </a:rPr>
              <a:t>These properties rely on the valence electrons and can be traced to the electron configurations</a:t>
            </a:r>
          </a:p>
          <a:p>
            <a:r>
              <a:rPr lang="en-US">
                <a:ea typeface="ＭＳ Ｐゴシック" pitchFamily="34" charset="-128"/>
              </a:rPr>
              <a:t>The </a:t>
            </a:r>
            <a:r>
              <a:rPr lang="en-US" i="1">
                <a:ea typeface="ＭＳ Ｐゴシック" pitchFamily="34" charset="-128"/>
              </a:rPr>
              <a:t>rows</a:t>
            </a:r>
            <a:r>
              <a:rPr lang="en-US">
                <a:ea typeface="ＭＳ Ｐゴシック" pitchFamily="34" charset="-128"/>
              </a:rPr>
              <a:t> correspond to different values of the principle quantum number, </a:t>
            </a:r>
            <a:r>
              <a:rPr lang="en-US" i="1">
                <a:ea typeface="ＭＳ Ｐゴシック" pitchFamily="34" charset="-128"/>
              </a:rPr>
              <a:t>n</a:t>
            </a:r>
          </a:p>
          <a:p>
            <a:pPr lvl="1"/>
            <a:r>
              <a:rPr lang="en-US">
                <a:ea typeface="Arial" pitchFamily="34" charset="0"/>
              </a:rPr>
              <a:t>Since the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 1 shell can hold only two electrons, the row contains only two elements</a:t>
            </a:r>
          </a:p>
          <a:p>
            <a:pPr lvl="1"/>
            <a:r>
              <a:rPr lang="en-US">
                <a:ea typeface="Arial" pitchFamily="34" charset="0"/>
              </a:rPr>
              <a:t>The number of elements in each row can be found by using the rules for allowed quantum numbers 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eriodic Table Groups">
            <a:extLst>
              <a:ext uri="{FF2B5EF4-FFF2-40B4-BE49-F238E27FC236}">
                <a16:creationId xmlns:a16="http://schemas.microsoft.com/office/drawing/2014/main" id="{2C567F23-4201-AC99-6DFB-19784FC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5" b="5212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05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911270-E7C6-9EB3-8097-4908BEF19BDF}"/>
              </a:ext>
            </a:extLst>
          </p:cNvPr>
          <p:cNvSpPr txBox="1"/>
          <p:nvPr/>
        </p:nvSpPr>
        <p:spPr>
          <a:xfrm>
            <a:off x="500975" y="112027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Problem Based Learning 2: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B8DB4-3171-6568-2DF9-CC0AE1F98F98}"/>
              </a:ext>
            </a:extLst>
          </p:cNvPr>
          <p:cNvSpPr txBox="1"/>
          <p:nvPr/>
        </p:nvSpPr>
        <p:spPr>
          <a:xfrm>
            <a:off x="758757" y="1517515"/>
            <a:ext cx="10278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 Silicon atom contains 14 electrons. Determine its electron configuration</a:t>
            </a:r>
          </a:p>
          <a:p>
            <a:r>
              <a:rPr lang="en-US" sz="2400" dirty="0"/>
              <a:t> and construct the corresponding diagram of occupied  levels.</a:t>
            </a:r>
          </a:p>
          <a:p>
            <a:endParaRPr lang="en-US" sz="2400" dirty="0"/>
          </a:p>
          <a:p>
            <a:r>
              <a:rPr lang="en-US" sz="2400" dirty="0"/>
              <a:t>2. What is the electron configurations of the ion O</a:t>
            </a:r>
            <a:r>
              <a:rPr lang="en-US" sz="2400" baseline="30000" dirty="0"/>
              <a:t>-2 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27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A7E22-E12E-BC7A-2A42-6A81A0FA0D0C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The Zeeman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138967-22D8-52F1-2668-EBDB79AFE5D3}"/>
              </a:ext>
            </a:extLst>
          </p:cNvPr>
          <p:cNvSpPr txBox="1"/>
          <p:nvPr/>
        </p:nvSpPr>
        <p:spPr>
          <a:xfrm>
            <a:off x="111868" y="183382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Zeeman Effect Apparatus</a:t>
            </a:r>
            <a:endParaRPr lang="en-US" dirty="0"/>
          </a:p>
        </p:txBody>
      </p:sp>
      <p:pic>
        <p:nvPicPr>
          <p:cNvPr id="1026" name="Picture 2" descr="PPT - Quantum Phenomena II: Matter Matters PowerPoint Presentation ...">
            <a:extLst>
              <a:ext uri="{FF2B5EF4-FFF2-40B4-BE49-F238E27FC236}">
                <a16:creationId xmlns:a16="http://schemas.microsoft.com/office/drawing/2014/main" id="{BBED8CA6-DA3A-4CC1-F8DA-CE42B2FA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79" y="1090038"/>
            <a:ext cx="8126649" cy="54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60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Orbital Magnetic Quantum Number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baseline="-25000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is the orbital magnetic quantum number</a:t>
            </a:r>
          </a:p>
          <a:p>
            <a:pPr lvl="1"/>
            <a:r>
              <a:rPr lang="en-US" dirty="0">
                <a:ea typeface="Arial" pitchFamily="34" charset="0"/>
              </a:rPr>
              <a:t>It has allowed values of </a:t>
            </a:r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dirty="0">
                <a:ea typeface="Arial" pitchFamily="34" charset="0"/>
              </a:rPr>
              <a:t> = -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, -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+ 1, … , -1, 0, 1 … ,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dirty="0">
                <a:ea typeface="Arial" pitchFamily="34" charset="0"/>
              </a:rPr>
              <a:t> </a:t>
            </a:r>
          </a:p>
          <a:p>
            <a:pPr lvl="1"/>
            <a:r>
              <a:rPr lang="en-US" dirty="0">
                <a:ea typeface="Arial" pitchFamily="34" charset="0"/>
              </a:rPr>
              <a:t>You can think of </a:t>
            </a:r>
            <a:r>
              <a:rPr lang="en-US" i="1" dirty="0">
                <a:ea typeface="ＭＳ Ｐゴシック" pitchFamily="34" charset="-128"/>
              </a:rPr>
              <a:t>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dirty="0">
                <a:ea typeface="Arial" pitchFamily="34" charset="0"/>
              </a:rPr>
              <a:t> as giving the direction of the angular momentum of the electron in a particular state</a:t>
            </a:r>
          </a:p>
          <a:p>
            <a:pPr lvl="1"/>
            <a:endParaRPr lang="en-US" dirty="0">
              <a:ea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36B654-DCA9-47E5-BA3C-E95AA2A05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099" y="2321163"/>
            <a:ext cx="3629025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Spin Quantum Number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r>
              <a:rPr lang="en-US" dirty="0">
                <a:ea typeface="ＭＳ Ｐゴシック" pitchFamily="34" charset="-128"/>
              </a:rPr>
              <a:t> is the spin quantum number</a:t>
            </a:r>
          </a:p>
          <a:p>
            <a:pPr lvl="1"/>
            <a:r>
              <a:rPr lang="en-US" i="1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r>
              <a:rPr lang="en-US" dirty="0">
                <a:ea typeface="Arial" pitchFamily="34" charset="0"/>
              </a:rPr>
              <a:t> = + ½ or – ½ </a:t>
            </a:r>
          </a:p>
          <a:p>
            <a:pPr lvl="2"/>
            <a:r>
              <a:rPr lang="en-US" dirty="0">
                <a:ea typeface="Arial" pitchFamily="34" charset="0"/>
              </a:rPr>
              <a:t>These are often referred to as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spin up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and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spin down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Arial" pitchFamily="34" charset="0"/>
              </a:rPr>
              <a:t>This gives the direction of the electron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spin angular momentum</a:t>
            </a:r>
            <a:endParaRPr lang="en-US" dirty="0">
              <a:ea typeface="Arial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Shells and Probabilities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A particular quantized electron state is specified by all four of the quantum number </a:t>
            </a:r>
            <a:r>
              <a:rPr lang="en-US" i="1" dirty="0">
                <a:ea typeface="ＭＳ Ｐゴシック" pitchFamily="34" charset="-128"/>
              </a:rPr>
              <a:t>n, </a:t>
            </a:r>
            <a:r>
              <a:rPr lang="en-US" dirty="0">
                <a:ea typeface="ヒラギノ角ゴ Pro W3" charset="-128"/>
              </a:rPr>
              <a:t>ℓ</a:t>
            </a:r>
            <a:r>
              <a:rPr lang="en-US" i="1" dirty="0">
                <a:ea typeface="ＭＳ Ｐゴシック" pitchFamily="34" charset="-128"/>
              </a:rPr>
              <a:t>, m</a:t>
            </a:r>
            <a:r>
              <a:rPr lang="en-US" i="1" baseline="-25000" dirty="0">
                <a:ea typeface="ＭＳ Ｐゴシック" pitchFamily="34" charset="-128"/>
              </a:rPr>
              <a:t>l</a:t>
            </a:r>
            <a:r>
              <a:rPr lang="en-US" i="1" dirty="0">
                <a:ea typeface="ＭＳ Ｐゴシック" pitchFamily="34" charset="-128"/>
              </a:rPr>
              <a:t> </a:t>
            </a:r>
            <a:r>
              <a:rPr lang="en-US" dirty="0">
                <a:ea typeface="ＭＳ Ｐゴシック" pitchFamily="34" charset="-128"/>
              </a:rPr>
              <a:t>and </a:t>
            </a:r>
            <a:r>
              <a:rPr lang="en-US" dirty="0" err="1">
                <a:ea typeface="ＭＳ Ｐゴシック" pitchFamily="34" charset="-128"/>
              </a:rPr>
              <a:t>m</a:t>
            </a:r>
            <a:r>
              <a:rPr lang="en-US" i="1" baseline="-25000" dirty="0" err="1">
                <a:ea typeface="ＭＳ Ｐゴシック" pitchFamily="34" charset="-128"/>
              </a:rPr>
              <a:t>s</a:t>
            </a:r>
            <a:endParaRPr lang="en-US" i="1" baseline="-25000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solution of Schrödinger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equation also gives the wave function of each quantum state</a:t>
            </a:r>
          </a:p>
          <a:p>
            <a:pPr lvl="1"/>
            <a:r>
              <a:rPr lang="en-US" dirty="0">
                <a:ea typeface="Arial" pitchFamily="34" charset="0"/>
              </a:rPr>
              <a:t>From the wave function, you can calculate the probability for finding the electron at different locations around the nucleus</a:t>
            </a:r>
          </a:p>
          <a:p>
            <a:r>
              <a:rPr lang="en-US" dirty="0">
                <a:ea typeface="ＭＳ Ｐゴシック" pitchFamily="34" charset="-128"/>
              </a:rPr>
              <a:t>Plots of probability distributions for an electron are often called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electron clouds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9p1030_f17">
            <a:extLst>
              <a:ext uri="{FF2B5EF4-FFF2-40B4-BE49-F238E27FC236}">
                <a16:creationId xmlns:a16="http://schemas.microsoft.com/office/drawing/2014/main" id="{2F4A9392-0344-D123-8E2D-62EF412B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7543" y="237494"/>
            <a:ext cx="9756949" cy="63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439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Multielectron Atoms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electron energy levels of multielectron atoms follow the same pattern as hydrogen</a:t>
            </a:r>
          </a:p>
          <a:p>
            <a:pPr lvl="1"/>
            <a:r>
              <a:rPr lang="en-US">
                <a:ea typeface="Arial" pitchFamily="34" charset="0"/>
              </a:rPr>
              <a:t>Use the same quantum numbers</a:t>
            </a:r>
          </a:p>
          <a:p>
            <a:r>
              <a:rPr lang="en-US">
                <a:ea typeface="ＭＳ Ｐゴシック" pitchFamily="34" charset="-128"/>
              </a:rPr>
              <a:t>The electron distributions are also similar</a:t>
            </a:r>
          </a:p>
          <a:p>
            <a:r>
              <a:rPr lang="en-US">
                <a:ea typeface="ＭＳ Ｐゴシック" pitchFamily="34" charset="-128"/>
              </a:rPr>
              <a:t>There are two main differences between hydrogen and multielectron atoms</a:t>
            </a:r>
          </a:p>
          <a:p>
            <a:pPr lvl="1"/>
            <a:r>
              <a:rPr lang="en-US">
                <a:ea typeface="Arial" pitchFamily="34" charset="0"/>
              </a:rPr>
              <a:t>The values of the electron energies are different for different atoms</a:t>
            </a:r>
          </a:p>
          <a:p>
            <a:pPr lvl="1"/>
            <a:r>
              <a:rPr lang="en-US">
                <a:ea typeface="Arial" pitchFamily="34" charset="0"/>
              </a:rPr>
              <a:t>The spatial extent of the electron probability clouds varies from element to element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Pauli Exclusion Principle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Each quantum state can be occupied by only one electron</a:t>
            </a:r>
          </a:p>
          <a:p>
            <a:pPr lvl="1"/>
            <a:r>
              <a:rPr lang="en-US">
                <a:ea typeface="Arial" pitchFamily="34" charset="0"/>
              </a:rPr>
              <a:t>Each electron must occupy its own quantum state, different from the states of all other electrons</a:t>
            </a:r>
          </a:p>
          <a:p>
            <a:r>
              <a:rPr lang="en-US">
                <a:ea typeface="ＭＳ Ｐゴシック" pitchFamily="34" charset="-128"/>
              </a:rPr>
              <a:t>This is called the </a:t>
            </a:r>
            <a:r>
              <a:rPr lang="en-US" b="1" i="1">
                <a:ea typeface="ＭＳ Ｐゴシック" pitchFamily="34" charset="-128"/>
              </a:rPr>
              <a:t>Pauli exclusion principle</a:t>
            </a:r>
          </a:p>
          <a:p>
            <a:r>
              <a:rPr lang="en-US">
                <a:ea typeface="ＭＳ Ｐゴシック" pitchFamily="34" charset="-128"/>
              </a:rPr>
              <a:t>Each electron is described by a unique set of quantum numbers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low">
  <a:themeElements>
    <a:clrScheme name="Custom 7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24298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1051</Words>
  <Application>Microsoft Office PowerPoint</Application>
  <PresentationFormat>Widescreen</PresentationFormat>
  <Paragraphs>124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Aptos</vt:lpstr>
      <vt:lpstr>Aptos Display</vt:lpstr>
      <vt:lpstr>Arial</vt:lpstr>
      <vt:lpstr>Helvetica</vt:lpstr>
      <vt:lpstr>Roboto</vt:lpstr>
      <vt:lpstr>Times</vt:lpstr>
      <vt:lpstr>Wingdings 2</vt:lpstr>
      <vt:lpstr>ヒラギノ角ゴ Pro W3</vt:lpstr>
      <vt:lpstr>Office Theme</vt:lpstr>
      <vt:lpstr>Flow</vt:lpstr>
      <vt:lpstr>Day 04</vt:lpstr>
      <vt:lpstr>Orbital Quantum Number</vt:lpstr>
      <vt:lpstr>PowerPoint Presentation</vt:lpstr>
      <vt:lpstr>Orbital Magnetic Quantum Number</vt:lpstr>
      <vt:lpstr>Spin Quantum Number</vt:lpstr>
      <vt:lpstr>Electron Shells and Probabilities</vt:lpstr>
      <vt:lpstr>PowerPoint Presentation</vt:lpstr>
      <vt:lpstr>Multielectron Atoms</vt:lpstr>
      <vt:lpstr>Pauli Exclusion Principle</vt:lpstr>
      <vt:lpstr>Electron Distribution</vt:lpstr>
      <vt:lpstr>Electron Configuration</vt:lpstr>
      <vt:lpstr>Filling Energy Levels</vt:lpstr>
      <vt:lpstr>Order of Energy Levels</vt:lpstr>
      <vt:lpstr>Selection Rules</vt:lpstr>
      <vt:lpstr>PBL 1</vt:lpstr>
      <vt:lpstr>Chemical Properties of Elements</vt:lpstr>
      <vt:lpstr>Chemical Properties, cont.</vt:lpstr>
      <vt:lpstr>Periodic Table</vt:lpstr>
      <vt:lpstr>Electron Configurations</vt:lpstr>
      <vt:lpstr>Electrons and Shells</vt:lpstr>
      <vt:lpstr>Structure of the Periodic Table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Lilani Attygalle</dc:creator>
  <cp:lastModifiedBy>LIlani Attygalle</cp:lastModifiedBy>
  <cp:revision>29</cp:revision>
  <dcterms:created xsi:type="dcterms:W3CDTF">2025-10-27T06:57:08Z</dcterms:created>
  <dcterms:modified xsi:type="dcterms:W3CDTF">2026-02-27T14:46:51Z</dcterms:modified>
</cp:coreProperties>
</file>