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3"/>
  </p:notesMasterIdLst>
  <p:sldIdLst>
    <p:sldId id="340" r:id="rId3"/>
    <p:sldId id="256" r:id="rId4"/>
    <p:sldId id="277" r:id="rId5"/>
    <p:sldId id="278" r:id="rId6"/>
    <p:sldId id="279" r:id="rId7"/>
    <p:sldId id="280" r:id="rId8"/>
    <p:sldId id="336" r:id="rId9"/>
    <p:sldId id="281" r:id="rId10"/>
    <p:sldId id="282" r:id="rId11"/>
    <p:sldId id="339" r:id="rId12"/>
    <p:sldId id="284" r:id="rId13"/>
    <p:sldId id="338" r:id="rId14"/>
    <p:sldId id="286" r:id="rId15"/>
    <p:sldId id="287" r:id="rId16"/>
    <p:sldId id="288" r:id="rId17"/>
    <p:sldId id="289" r:id="rId18"/>
    <p:sldId id="337" r:id="rId19"/>
    <p:sldId id="290" r:id="rId20"/>
    <p:sldId id="291" r:id="rId21"/>
    <p:sldId id="292" r:id="rId22"/>
    <p:sldId id="293" r:id="rId23"/>
    <p:sldId id="294" r:id="rId24"/>
    <p:sldId id="295" r:id="rId25"/>
    <p:sldId id="296" r:id="rId26"/>
    <p:sldId id="299" r:id="rId27"/>
    <p:sldId id="300" r:id="rId28"/>
    <p:sldId id="301" r:id="rId29"/>
    <p:sldId id="302" r:id="rId30"/>
    <p:sldId id="303" r:id="rId31"/>
    <p:sldId id="304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9" d="100"/>
          <a:sy n="79" d="100"/>
        </p:scale>
        <p:origin x="85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EDAB3B-F103-460B-B603-B5C41686504B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69DF66-C7B7-4F31-921D-87BD3BFF5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250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69DF66-C7B7-4F31-921D-87BD3BFF58B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4655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engage.com/chemistry/moore" TargetMode="External"/><Relationship Id="rId2" Type="http://schemas.openxmlformats.org/officeDocument/2006/relationships/hyperlink" Target="http://www.cengage.com/chemistry/mcmurry" TargetMode="External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DA8388-37B4-583B-054F-ED6151AC70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A2C73A-EAB2-807D-94E2-335B5C85EA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6107E5-82C0-31EE-2081-E390DD6CF6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EB6B9-AD20-4907-AD39-8243DD72CBCB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8E48A1-371A-8F55-DFA0-9A12946AA7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D998DF-A845-C864-5725-20C5795EA1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54F3E-99A7-4119-8BEA-988E9F8D84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7399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3D8A01-72AE-3719-F569-DAFA0CE282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068B003-2C91-3F4D-454E-F9C8C84EC7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25F3E6-3ACE-66AE-0ABA-18F6FCE8CD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EB6B9-AD20-4907-AD39-8243DD72CBCB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44BBDA-7BCE-5612-CC3D-6896306DAE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7EE65B-89DA-108C-E486-A116E569B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54F3E-99A7-4119-8BEA-988E9F8D84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4605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9CF372D-9392-EFCF-3845-FACEF918678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ABE98D-C7C7-6F57-1D75-2F45C799F0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304BD0-89D8-9054-D24A-79C9F9F289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EB6B9-AD20-4907-AD39-8243DD72CBCB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BDEA88-0B01-8CF1-BF13-746A45499D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C73058-55E7-A962-FA3F-A3C732DC1B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54F3E-99A7-4119-8BEA-988E9F8D84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1927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 userDrawn="1"/>
        </p:nvSpPr>
        <p:spPr bwMode="auto">
          <a:xfrm>
            <a:off x="1" y="1589"/>
            <a:ext cx="12198351" cy="911225"/>
          </a:xfrm>
          <a:prstGeom prst="rect">
            <a:avLst/>
          </a:prstGeom>
          <a:solidFill>
            <a:srgbClr val="23439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latin typeface="Arial" charset="0"/>
              <a:ea typeface="ＭＳ Ｐゴシック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3511551" y="938214"/>
            <a:ext cx="2805576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E2524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B1F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200" i="1">
                <a:latin typeface="Arial" charset="0"/>
                <a:ea typeface="ＭＳ Ｐゴシック" charset="0"/>
              </a:rPr>
              <a:t>Nicholas J. Giordano</a:t>
            </a:r>
          </a:p>
        </p:txBody>
      </p:sp>
      <p:sp>
        <p:nvSpPr>
          <p:cNvPr id="6" name="Rectangle 5">
            <a:hlinkClick r:id="rId2"/>
          </p:cNvPr>
          <p:cNvSpPr>
            <a:spLocks noChangeArrowheads="1"/>
          </p:cNvSpPr>
          <p:nvPr userDrawn="1"/>
        </p:nvSpPr>
        <p:spPr bwMode="auto">
          <a:xfrm>
            <a:off x="3511551" y="2620964"/>
            <a:ext cx="266406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1200">
                <a:latin typeface="Arial" charset="0"/>
                <a:ea typeface="ＭＳ Ｐゴシック" charset="0"/>
                <a:cs typeface="Arial" charset="0"/>
                <a:hlinkClick r:id="rId3"/>
              </a:rPr>
              <a:t>www.cengage.com/physics/giordano</a:t>
            </a:r>
            <a:endParaRPr lang="en-US" sz="1200">
              <a:latin typeface="Arial" charset="0"/>
              <a:ea typeface="ＭＳ Ｐゴシック" charset="0"/>
              <a:cs typeface="Arial" charset="0"/>
            </a:endParaRPr>
          </a:p>
        </p:txBody>
      </p:sp>
      <p:pic>
        <p:nvPicPr>
          <p:cNvPr id="7" name="Picture 8" descr="BrooksCole_Logo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775701" y="0"/>
            <a:ext cx="3409951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>
            <a:spLocks noGrp="1" noChangeArrowheads="1"/>
          </p:cNvSpPr>
          <p:nvPr userDrawn="1"/>
        </p:nvSpPr>
        <p:spPr bwMode="auto">
          <a:xfrm>
            <a:off x="95251" y="6324600"/>
            <a:ext cx="11988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hangingPunct="0">
              <a:defRPr/>
            </a:pPr>
            <a:r>
              <a:rPr lang="en-US" sz="2000" i="1">
                <a:latin typeface="Helvetica" charset="0"/>
              </a:rPr>
              <a:t>Marilyn Akins, PhD </a:t>
            </a:r>
            <a:r>
              <a:rPr lang="en-US" sz="2000" i="1"/>
              <a:t>• </a:t>
            </a:r>
            <a:r>
              <a:rPr lang="en-US" sz="2000" i="1">
                <a:latin typeface="Helvetica" charset="0"/>
              </a:rPr>
              <a:t>Broome Community College</a:t>
            </a:r>
          </a:p>
        </p:txBody>
      </p:sp>
      <p:pic>
        <p:nvPicPr>
          <p:cNvPr id="9" name="Picture 10" descr="small cover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0784" y="100014"/>
            <a:ext cx="3107267" cy="301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8308" name="Title Placeholder 8"/>
          <p:cNvSpPr>
            <a:spLocks noGrp="1"/>
          </p:cNvSpPr>
          <p:nvPr>
            <p:ph type="ctrTitle"/>
          </p:nvPr>
        </p:nvSpPr>
        <p:spPr>
          <a:xfrm>
            <a:off x="914400" y="3276600"/>
            <a:ext cx="10363200" cy="762000"/>
          </a:xfrm>
        </p:spPr>
        <p:txBody>
          <a:bodyPr/>
          <a:lstStyle>
            <a:lvl1pPr algn="ctr">
              <a:defRPr smtClean="0">
                <a:solidFill>
                  <a:srgbClr val="073486"/>
                </a:solidFill>
                <a:latin typeface="Arial" charset="0"/>
                <a:cs typeface="Arial" charset="0"/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98309" name="Text Placeholder 29"/>
          <p:cNvSpPr>
            <a:spLocks noGrp="1"/>
          </p:cNvSpPr>
          <p:nvPr>
            <p:ph type="subTitle" idx="1"/>
          </p:nvPr>
        </p:nvSpPr>
        <p:spPr>
          <a:xfrm>
            <a:off x="1828800" y="4419600"/>
            <a:ext cx="8534400" cy="1752600"/>
          </a:xfrm>
        </p:spPr>
        <p:txBody>
          <a:bodyPr/>
          <a:lstStyle>
            <a:lvl1pPr marL="0" indent="0" algn="ctr">
              <a:buFont typeface="Times" charset="0"/>
              <a:buNone/>
              <a:defRPr sz="4000" smtClean="0">
                <a:solidFill>
                  <a:srgbClr val="073486"/>
                </a:solidFill>
                <a:latin typeface="Arial" charset="0"/>
                <a:cs typeface="Arial" charset="0"/>
              </a:defRPr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1018322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416040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9308"/>
            <a:ext cx="10972800" cy="88509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19201"/>
            <a:ext cx="5384800" cy="5135725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19201"/>
            <a:ext cx="5384800" cy="5135725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687384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9308"/>
            <a:ext cx="10972800" cy="88509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3810001"/>
            <a:ext cx="10972800" cy="2544925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1219201"/>
            <a:ext cx="10972800" cy="251460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002576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280884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232877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26957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40148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4ACEE1-AA67-7E74-0047-20C90E3927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F705DC-1B87-CA0F-D4EA-1909DD6B55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19E08E-3576-3A00-E981-57AAD5DB93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EB6B9-AD20-4907-AD39-8243DD72CBCB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E27D15-F9CE-1C2C-8D79-B55E5931E1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3DE49F-C7BA-7B9A-9E15-CBDFD8A45B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54F3E-99A7-4119-8BEA-988E9F8D84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6601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623360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710825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E036F2-127A-2436-605A-EA47B9F604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839A34-1BF1-C062-FBA2-5D061D7DE2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D611CD-3301-D326-2884-17CF68F29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EB6B9-AD20-4907-AD39-8243DD72CBCB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7B36C8-D3AF-C501-0041-E5DDD7902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5B09AC-5FA8-BB46-963A-59DD9CAAE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54F3E-99A7-4119-8BEA-988E9F8D84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741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B995A6-9E5C-8B4C-C269-B3440C02BA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E5855E-D6FC-4B12-78E9-D847A7A2C9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141989-0399-46EE-4DBE-639CD83B08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04F2DA-D314-6CE6-36EC-F4FD5C71F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EB6B9-AD20-4907-AD39-8243DD72CBCB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6AC42B-EE90-1308-72F1-543B63D8D6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1DE678-747B-4A24-510D-4D7B00F3F7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54F3E-99A7-4119-8BEA-988E9F8D84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2487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E93078-7D11-D1DC-D0A2-609EF8E63F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61725F-EF47-3771-297A-4B2B3C31A8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C8A012-C20D-9CC4-10BC-F74443C5C5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377C3F9-58BD-B169-43F8-B18146217C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A0C3990-C6DA-1A0F-826B-B5354E4F68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EA723A3-792B-4BA6-3BC0-F1C4EDC102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EB6B9-AD20-4907-AD39-8243DD72CBCB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42B40A6-9180-DDE8-9C7F-F1C0EB623B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732A101-7094-3E5F-5D82-762E067ED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54F3E-99A7-4119-8BEA-988E9F8D84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210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4D7B9D-6590-45A4-FB7B-453D7C82A9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DEEE339-D39B-73C6-9A87-209402F74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EB6B9-AD20-4907-AD39-8243DD72CBCB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D52273D-292F-B70C-E65C-7538531B5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E58C993-62CD-CFED-34E4-F1690CCB9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54F3E-99A7-4119-8BEA-988E9F8D84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5785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A2E4765-10F0-2DD3-E2BB-1DB24594E8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EB6B9-AD20-4907-AD39-8243DD72CBCB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B10F44B-6ED9-6C79-11F9-F5F1D05C03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55C77A-8A86-0D13-2628-94D6096DA5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54F3E-99A7-4119-8BEA-988E9F8D84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4752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B7C00A-2591-DE40-FFEB-65AB1BCD66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2E0205-2D26-FCE3-4156-DFF0072FCD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FC0A51-4067-BD22-D800-1D97F825EF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B2B4D2-C042-BF48-E9A4-F7EF38A365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EB6B9-AD20-4907-AD39-8243DD72CBCB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DE8DEA-2A74-FAD6-C7A6-CCE934B14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233F22-72D0-43DE-40B8-E6965DF4C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54F3E-99A7-4119-8BEA-988E9F8D84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9634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3C7DEC-5BD4-3AF7-37D0-B73FF0B176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05C1640-92C6-5A2A-6161-CD5C1B6118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FD592A-1AAB-050E-C8B6-B01AFA18DD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D33285-12A3-A364-F4E5-5168015AAA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EB6B9-AD20-4907-AD39-8243DD72CBCB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31D886-FEB7-F4C9-C912-2668DD3D65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AC99DE-F2D5-6552-6EB3-9ADBDB2A9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54F3E-99A7-4119-8BEA-988E9F8D84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1147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6D6CBD5-14A1-7C26-B924-30EB071943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6505F8-8A9E-1179-EB8D-4D21DED731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709D5A-A848-C054-8214-FBDDBE2652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4BEB6B9-AD20-4907-AD39-8243DD72CBCB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59FFE1-B9CC-5B78-D9AA-0E6E1AA006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13C1F0-564C-52F8-DB53-334A30FECE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AC54F3E-99A7-4119-8BEA-988E9F8D84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651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6"/>
          <p:cNvSpPr>
            <a:spLocks noChangeArrowheads="1"/>
          </p:cNvSpPr>
          <p:nvPr userDrawn="1"/>
        </p:nvSpPr>
        <p:spPr bwMode="auto">
          <a:xfrm>
            <a:off x="1" y="1589"/>
            <a:ext cx="12198351" cy="911225"/>
          </a:xfrm>
          <a:prstGeom prst="rect">
            <a:avLst/>
          </a:prstGeom>
          <a:solidFill>
            <a:srgbClr val="23439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latin typeface="Arial" charset="0"/>
              <a:ea typeface="ＭＳ Ｐゴシック" charset="0"/>
            </a:endParaRPr>
          </a:p>
        </p:txBody>
      </p:sp>
      <p:pic>
        <p:nvPicPr>
          <p:cNvPr id="1027" name="Picture 17" descr="lights snippet"/>
          <p:cNvPicPr>
            <a:picLocks noChangeAspect="1" noChangeArrowheads="1"/>
          </p:cNvPicPr>
          <p:nvPr userDrawn="1"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0938933" y="0"/>
            <a:ext cx="125306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609600" y="0"/>
            <a:ext cx="10972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609600" y="1143000"/>
            <a:ext cx="109728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86382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bg1"/>
          </a:solidFill>
          <a:latin typeface="Arial" pitchFamily="34" charset="0"/>
          <a:ea typeface="ＭＳ Ｐゴシック" charset="0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73486"/>
        </a:buClr>
        <a:buSzPct val="95000"/>
        <a:buFont typeface="Times" charset="0"/>
        <a:buChar char="•"/>
        <a:defRPr sz="2600" kern="1200">
          <a:solidFill>
            <a:schemeClr val="tx1"/>
          </a:solidFill>
          <a:latin typeface="Arial" pitchFamily="34" charset="0"/>
          <a:ea typeface="ＭＳ Ｐゴシック" charset="0"/>
          <a:cs typeface="Arial" pitchFamily="34" charset="0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rgbClr val="073486"/>
        </a:buClr>
        <a:buSzPct val="85000"/>
        <a:buFont typeface="Times" charset="0"/>
        <a:buChar char="•"/>
        <a:defRPr sz="2400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rgbClr val="073486"/>
        </a:buClr>
        <a:buSzPct val="70000"/>
        <a:buFont typeface="Times" charset="0"/>
        <a:buChar char="•"/>
        <a:defRPr sz="2100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73486"/>
        </a:buClr>
        <a:buSzPct val="65000"/>
        <a:buFont typeface="Times" charset="0"/>
        <a:buChar char="•"/>
        <a:defRPr sz="2000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073486"/>
        </a:buClr>
        <a:buSzPct val="65000"/>
        <a:buFont typeface="Times" charset="0"/>
        <a:buChar char="•"/>
        <a:defRPr sz="2000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.emf"/><Relationship Id="rId4" Type="http://schemas.openxmlformats.org/officeDocument/2006/relationships/oleObject" Target="../embeddings/oleObject2.bin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1.emf"/><Relationship Id="rId4" Type="http://schemas.openxmlformats.org/officeDocument/2006/relationships/oleObject" Target="../embeddings/oleObject4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poster for a science event&#10;&#10;AI-generated content may be incorrect.">
            <a:extLst>
              <a:ext uri="{FF2B5EF4-FFF2-40B4-BE49-F238E27FC236}">
                <a16:creationId xmlns:a16="http://schemas.microsoft.com/office/drawing/2014/main" id="{91FCF923-F048-EF20-2AE0-5E71272F90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841" b="29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695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D627FA-5287-1434-3C15-09A93798D86B}"/>
              </a:ext>
            </a:extLst>
          </p:cNvPr>
          <p:cNvSpPr txBox="1">
            <a:spLocks/>
          </p:cNvSpPr>
          <p:nvPr/>
        </p:nvSpPr>
        <p:spPr>
          <a:xfrm>
            <a:off x="1981200" y="28576"/>
            <a:ext cx="8229600" cy="885825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dirty="0">
                <a:ea typeface="ＭＳ Ｐゴシック" pitchFamily="34" charset="-128"/>
              </a:rPr>
              <a:t>Problem Based Learning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7D189F0-802C-549A-3AB8-7C159C187D0E}"/>
              </a:ext>
            </a:extLst>
          </p:cNvPr>
          <p:cNvSpPr txBox="1"/>
          <p:nvPr/>
        </p:nvSpPr>
        <p:spPr>
          <a:xfrm>
            <a:off x="428017" y="1186774"/>
            <a:ext cx="11650625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1.Wavelength of Balmer H</a:t>
            </a:r>
            <a:r>
              <a:rPr lang="el-GR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α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line is 6563 Angstroms. Calculate the wavelength of H</a:t>
            </a:r>
            <a:r>
              <a:rPr lang="el-GR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β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2. A beam of electrons is used to bombard gaseous Hydrogen. What is the minimum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energy in electron volts the electrons must have if the first number of the Balmer 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series corresponding to a transition from n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= 3 state to n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= 2 state to be emitted?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3. Calculate the energy required to create a vacancy in,</a:t>
            </a:r>
          </a:p>
          <a:p>
            <a:pPr marL="514350" indent="-514350">
              <a:buAutoNum type="romanL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K shell of copper atom?</a:t>
            </a:r>
          </a:p>
          <a:p>
            <a:pPr marL="514350" indent="-514350">
              <a:buAutoNum type="romanL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 shell of copper atom?, given ionization potential of H atom = 13.6 eV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for Copper Z = 29.</a:t>
            </a:r>
          </a:p>
        </p:txBody>
      </p:sp>
    </p:spTree>
    <p:extLst>
      <p:ext uri="{BB962C8B-B14F-4D97-AF65-F5344CB8AC3E}">
        <p14:creationId xmlns:p14="http://schemas.microsoft.com/office/powerpoint/2010/main" val="8653722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</a:rPr>
              <a:t>X-Rays from Atoms</a:t>
            </a:r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>
          <a:xfrm>
            <a:off x="609600" y="1143000"/>
            <a:ext cx="6413770" cy="5181600"/>
          </a:xfrm>
        </p:spPr>
        <p:txBody>
          <a:bodyPr/>
          <a:lstStyle/>
          <a:p>
            <a:r>
              <a:rPr lang="en-US" dirty="0">
                <a:ea typeface="ＭＳ Ｐゴシック" pitchFamily="34" charset="-128"/>
              </a:rPr>
              <a:t>The highest photon energy available in a hydrogen atom is in the ultraviolet part of the electromagnetic spectrum</a:t>
            </a:r>
          </a:p>
          <a:p>
            <a:pPr marL="0" indent="0">
              <a:buNone/>
            </a:pPr>
            <a:endParaRPr lang="en-US" dirty="0">
              <a:ea typeface="ＭＳ Ｐゴシック" pitchFamily="34" charset="-128"/>
            </a:endParaRPr>
          </a:p>
          <a:p>
            <a:r>
              <a:rPr lang="en-US" dirty="0">
                <a:ea typeface="ＭＳ Ｐゴシック" pitchFamily="34" charset="-128"/>
              </a:rPr>
              <a:t>Other atoms can emit much more energetic photons</a:t>
            </a:r>
          </a:p>
          <a:p>
            <a:pPr marL="0" indent="0">
              <a:buNone/>
            </a:pPr>
            <a:endParaRPr lang="en-US" dirty="0">
              <a:ea typeface="ＭＳ Ｐゴシック" pitchFamily="34" charset="-128"/>
            </a:endParaRPr>
          </a:p>
          <a:p>
            <a:r>
              <a:rPr lang="en-US" dirty="0">
                <a:ea typeface="ＭＳ Ｐゴシック" pitchFamily="34" charset="-128"/>
              </a:rPr>
              <a:t>Many applications use X-ray photons obtained from an electron transition from E</a:t>
            </a:r>
            <a:r>
              <a:rPr lang="en-US" baseline="-25000" dirty="0">
                <a:ea typeface="ＭＳ Ｐゴシック" pitchFamily="34" charset="-128"/>
              </a:rPr>
              <a:t>2</a:t>
            </a:r>
            <a:r>
              <a:rPr lang="en-US" dirty="0">
                <a:ea typeface="ＭＳ Ｐゴシック" pitchFamily="34" charset="-128"/>
              </a:rPr>
              <a:t> to E</a:t>
            </a:r>
            <a:r>
              <a:rPr lang="en-US" baseline="-25000" dirty="0">
                <a:ea typeface="ＭＳ Ｐゴシック" pitchFamily="34" charset="-128"/>
              </a:rPr>
              <a:t>1</a:t>
            </a:r>
            <a:r>
              <a:rPr lang="en-US" dirty="0">
                <a:ea typeface="ＭＳ Ｐゴシック" pitchFamily="34" charset="-128"/>
              </a:rPr>
              <a:t> in heavier atoms</a:t>
            </a:r>
          </a:p>
          <a:p>
            <a:pPr lvl="1"/>
            <a:r>
              <a:rPr lang="en-US" dirty="0">
                <a:ea typeface="Arial" pitchFamily="34" charset="0"/>
              </a:rPr>
              <a:t>These are called K</a:t>
            </a:r>
            <a:r>
              <a:rPr lang="el-GR" baseline="-25000" dirty="0">
                <a:latin typeface="Lucida Grande" charset="0"/>
                <a:ea typeface="Arial" pitchFamily="34" charset="0"/>
              </a:rPr>
              <a:t>α</a:t>
            </a:r>
            <a:r>
              <a:rPr lang="en-US" dirty="0">
                <a:ea typeface="Arial" pitchFamily="34" charset="0"/>
              </a:rPr>
              <a:t>  X-rays</a:t>
            </a:r>
          </a:p>
        </p:txBody>
      </p:sp>
      <p:pic>
        <p:nvPicPr>
          <p:cNvPr id="2050" name="Picture 2" descr="undefined">
            <a:extLst>
              <a:ext uri="{FF2B5EF4-FFF2-40B4-BE49-F238E27FC236}">
                <a16:creationId xmlns:a16="http://schemas.microsoft.com/office/drawing/2014/main" id="{68C9F9E7-E59C-EB7F-89E5-68CF20601A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1421" y="1225685"/>
            <a:ext cx="4931958" cy="4406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5AC47ED-B353-BF99-FD90-741DC05C9011}"/>
              </a:ext>
            </a:extLst>
          </p:cNvPr>
          <p:cNvSpPr txBox="1"/>
          <p:nvPr/>
        </p:nvSpPr>
        <p:spPr>
          <a:xfrm>
            <a:off x="2042810" y="1556426"/>
            <a:ext cx="8706254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Characteristic X-rays are produced when an element is bombarded with high-energy particles, which can be photons, electrons or ions (such as protons).</a:t>
            </a:r>
          </a:p>
          <a:p>
            <a:endParaRPr lang="en-US" sz="2800" dirty="0">
              <a:solidFill>
                <a:srgbClr val="202122"/>
              </a:solidFill>
              <a:latin typeface="Arial" panose="020B0604020202020204" pitchFamily="34" charset="0"/>
            </a:endParaRPr>
          </a:p>
          <a:p>
            <a:r>
              <a:rPr lang="en-US" sz="28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When the incident particle strikes a bound electron (the target electron) in an atom, the target electron is ejected from the inner shell of the atom.</a:t>
            </a:r>
            <a:endParaRPr lang="en-US" sz="2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621951A-5DED-D839-1D26-F4562BF8E883}"/>
              </a:ext>
            </a:extLst>
          </p:cNvPr>
          <p:cNvSpPr txBox="1"/>
          <p:nvPr/>
        </p:nvSpPr>
        <p:spPr>
          <a:xfrm>
            <a:off x="1279187" y="228759"/>
            <a:ext cx="609924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How X-rays produce?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20111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</a:rPr>
              <a:t>Quantized Angular Momentum</a:t>
            </a:r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Bohr</a:t>
            </a:r>
            <a:r>
              <a:rPr lang="ja-JP" altLang="en-US" dirty="0">
                <a:ea typeface="ＭＳ Ｐゴシック" pitchFamily="34" charset="-128"/>
              </a:rPr>
              <a:t>’</a:t>
            </a:r>
            <a:r>
              <a:rPr lang="en-US" altLang="ja-JP" dirty="0">
                <a:ea typeface="ＭＳ Ｐゴシック" pitchFamily="34" charset="-128"/>
              </a:rPr>
              <a:t>s suggestion that the angular momentum of the electron is quantized was completely new</a:t>
            </a:r>
          </a:p>
          <a:p>
            <a:endParaRPr lang="en-US" altLang="ja-JP" dirty="0">
              <a:ea typeface="ＭＳ Ｐゴシック" pitchFamily="34" charset="-128"/>
            </a:endParaRPr>
          </a:p>
          <a:p>
            <a:r>
              <a:rPr lang="en-US" dirty="0">
                <a:ea typeface="ＭＳ Ｐゴシック" pitchFamily="34" charset="-128"/>
              </a:rPr>
              <a:t>The assumption of quantized angular momentum can be understood in terms of de Broglie</a:t>
            </a:r>
            <a:r>
              <a:rPr lang="ja-JP" altLang="en-US" dirty="0">
                <a:ea typeface="ＭＳ Ｐゴシック" pitchFamily="34" charset="-128"/>
              </a:rPr>
              <a:t>’</a:t>
            </a:r>
            <a:r>
              <a:rPr lang="en-US" altLang="ja-JP" dirty="0">
                <a:ea typeface="ＭＳ Ｐゴシック" pitchFamily="34" charset="-128"/>
              </a:rPr>
              <a:t>s theory</a:t>
            </a:r>
          </a:p>
          <a:p>
            <a:pPr lvl="1"/>
            <a:r>
              <a:rPr lang="en-US" dirty="0">
                <a:ea typeface="Arial" pitchFamily="34" charset="0"/>
              </a:rPr>
              <a:t>Which came about 10 years after Bohr made the assumption</a:t>
            </a:r>
          </a:p>
          <a:p>
            <a:pPr lvl="1"/>
            <a:endParaRPr lang="en-US" dirty="0">
              <a:ea typeface="Arial" pitchFamily="34" charset="0"/>
            </a:endParaRPr>
          </a:p>
          <a:p>
            <a:r>
              <a:rPr lang="en-US" dirty="0">
                <a:ea typeface="ＭＳ Ｐゴシック" pitchFamily="34" charset="-128"/>
              </a:rPr>
              <a:t>De Broglie stated that electrons have a wave character, with a wavelength of </a:t>
            </a:r>
            <a:r>
              <a:rPr lang="el-GR" dirty="0">
                <a:latin typeface="Lucida Grande" charset="0"/>
                <a:ea typeface="ＭＳ Ｐゴシック" pitchFamily="34" charset="-128"/>
              </a:rPr>
              <a:t>λ</a:t>
            </a:r>
            <a:r>
              <a:rPr lang="en-US" dirty="0">
                <a:ea typeface="ＭＳ Ｐゴシック" pitchFamily="34" charset="-128"/>
              </a:rPr>
              <a:t> = h / p</a:t>
            </a:r>
          </a:p>
        </p:txBody>
      </p:sp>
      <p:sp>
        <p:nvSpPr>
          <p:cNvPr id="37892" name="TextBox 3"/>
          <p:cNvSpPr txBox="1">
            <a:spLocks noChangeArrowheads="1"/>
          </p:cNvSpPr>
          <p:nvPr/>
        </p:nvSpPr>
        <p:spPr bwMode="auto">
          <a:xfrm>
            <a:off x="8915400" y="6324601"/>
            <a:ext cx="1524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cs typeface="Arial" pitchFamily="34" charset="0"/>
              </a:rPr>
              <a:t>Section 29.3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>
          <a:xfrm>
            <a:off x="1981200" y="28576"/>
            <a:ext cx="8229600" cy="885825"/>
          </a:xfrm>
        </p:spPr>
        <p:txBody>
          <a:bodyPr/>
          <a:lstStyle/>
          <a:p>
            <a:r>
              <a:rPr lang="en-US">
                <a:ea typeface="ＭＳ Ｐゴシック" pitchFamily="34" charset="-128"/>
              </a:rPr>
              <a:t>Bohr and de Broglie</a:t>
            </a:r>
          </a:p>
        </p:txBody>
      </p:sp>
      <p:sp>
        <p:nvSpPr>
          <p:cNvPr id="38915" name="Content Placeholder 2"/>
          <p:cNvSpPr>
            <a:spLocks noGrp="1"/>
          </p:cNvSpPr>
          <p:nvPr>
            <p:ph sz="half" idx="1"/>
          </p:nvPr>
        </p:nvSpPr>
        <p:spPr>
          <a:xfrm>
            <a:off x="84307" y="1345660"/>
            <a:ext cx="4038600" cy="5135563"/>
          </a:xfrm>
        </p:spPr>
        <p:txBody>
          <a:bodyPr/>
          <a:lstStyle/>
          <a:p>
            <a:r>
              <a:rPr lang="en-US" dirty="0">
                <a:ea typeface="ＭＳ Ｐゴシック" pitchFamily="34" charset="-128"/>
              </a:rPr>
              <a:t>The allowed electron orbits in the Bohr model correspond to standing waves that fit into the orbital circumference</a:t>
            </a:r>
          </a:p>
          <a:p>
            <a:r>
              <a:rPr lang="en-US" dirty="0">
                <a:ea typeface="ＭＳ Ｐゴシック" pitchFamily="34" charset="-128"/>
              </a:rPr>
              <a:t>Since the circumference has to be an integer number of wavelengths, 2 </a:t>
            </a:r>
            <a:r>
              <a:rPr lang="el-GR" dirty="0">
                <a:ea typeface="ＭＳ Ｐゴシック" pitchFamily="34" charset="-128"/>
              </a:rPr>
              <a:t>π</a:t>
            </a:r>
            <a:r>
              <a:rPr lang="en-US" dirty="0">
                <a:ea typeface="ＭＳ Ｐゴシック" pitchFamily="34" charset="-128"/>
              </a:rPr>
              <a:t> r = n </a:t>
            </a:r>
            <a:r>
              <a:rPr lang="el-GR" dirty="0">
                <a:latin typeface="Lucida Grande" charset="0"/>
                <a:ea typeface="ＭＳ Ｐゴシック" pitchFamily="34" charset="-128"/>
              </a:rPr>
              <a:t>λ</a:t>
            </a:r>
            <a:endParaRPr lang="en-US" dirty="0">
              <a:ea typeface="ＭＳ Ｐゴシック" pitchFamily="34" charset="-128"/>
            </a:endParaRPr>
          </a:p>
          <a:p>
            <a:r>
              <a:rPr lang="en-US" dirty="0">
                <a:ea typeface="ＭＳ Ｐゴシック" pitchFamily="34" charset="-128"/>
              </a:rPr>
              <a:t>This leads to Bohr</a:t>
            </a:r>
            <a:r>
              <a:rPr lang="ja-JP" altLang="en-US" dirty="0">
                <a:ea typeface="ＭＳ Ｐゴシック" pitchFamily="34" charset="-128"/>
              </a:rPr>
              <a:t>’</a:t>
            </a:r>
            <a:r>
              <a:rPr lang="en-US" altLang="ja-JP" dirty="0">
                <a:ea typeface="ＭＳ Ｐゴシック" pitchFamily="34" charset="-128"/>
              </a:rPr>
              <a:t>s condition for angular momentum</a:t>
            </a:r>
            <a:endParaRPr lang="en-US" dirty="0">
              <a:ea typeface="ＭＳ Ｐゴシック" pitchFamily="34" charset="-128"/>
            </a:endParaRPr>
          </a:p>
        </p:txBody>
      </p:sp>
      <p:pic>
        <p:nvPicPr>
          <p:cNvPr id="38917" name="Picture 6" descr="29p1028_f16"/>
          <p:cNvPicPr>
            <a:picLocks noChangeAspect="1" noChangeArrowheads="1"/>
          </p:cNvPicPr>
          <p:nvPr/>
        </p:nvPicPr>
        <p:blipFill>
          <a:blip r:embed="rId2" cstate="print"/>
          <a:srcRect b="47872"/>
          <a:stretch>
            <a:fillRect/>
          </a:stretch>
        </p:blipFill>
        <p:spPr bwMode="auto">
          <a:xfrm>
            <a:off x="4964585" y="1345660"/>
            <a:ext cx="3104510" cy="4640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6" descr="29p1028_f16">
            <a:extLst>
              <a:ext uri="{FF2B5EF4-FFF2-40B4-BE49-F238E27FC236}">
                <a16:creationId xmlns:a16="http://schemas.microsoft.com/office/drawing/2014/main" id="{C87A3CE9-AA5F-934C-5867-4F19C970DD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t="51447"/>
          <a:stretch>
            <a:fillRect/>
          </a:stretch>
        </p:blipFill>
        <p:spPr bwMode="auto">
          <a:xfrm>
            <a:off x="8557098" y="1566153"/>
            <a:ext cx="3122919" cy="4348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</a:rPr>
              <a:t>Problems with Bohr</a:t>
            </a:r>
            <a:r>
              <a:rPr lang="ja-JP" altLang="en-US">
                <a:ea typeface="ＭＳ Ｐゴシック" pitchFamily="34" charset="-128"/>
              </a:rPr>
              <a:t>’</a:t>
            </a:r>
            <a:r>
              <a:rPr lang="en-US" altLang="ja-JP">
                <a:ea typeface="ＭＳ Ｐゴシック" pitchFamily="34" charset="-128"/>
              </a:rPr>
              <a:t>s Model</a:t>
            </a:r>
            <a:endParaRPr lang="en-US">
              <a:ea typeface="ＭＳ Ｐゴシック" pitchFamily="34" charset="-128"/>
            </a:endParaRPr>
          </a:p>
        </p:txBody>
      </p:sp>
      <p:sp>
        <p:nvSpPr>
          <p:cNvPr id="39939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The Bohr model was successful for atoms with one electron</a:t>
            </a:r>
          </a:p>
          <a:p>
            <a:pPr lvl="1"/>
            <a:r>
              <a:rPr lang="en-US" dirty="0">
                <a:ea typeface="Arial" pitchFamily="34" charset="0"/>
              </a:rPr>
              <a:t>H, He</a:t>
            </a:r>
            <a:r>
              <a:rPr lang="en-US" baseline="30000" dirty="0">
                <a:ea typeface="Arial" pitchFamily="34" charset="0"/>
              </a:rPr>
              <a:t>+</a:t>
            </a:r>
            <a:r>
              <a:rPr lang="en-US" dirty="0">
                <a:ea typeface="Arial" pitchFamily="34" charset="0"/>
              </a:rPr>
              <a:t>, etc.</a:t>
            </a:r>
          </a:p>
          <a:p>
            <a:pPr lvl="1"/>
            <a:endParaRPr lang="en-US" dirty="0">
              <a:ea typeface="Arial" pitchFamily="34" charset="0"/>
            </a:endParaRPr>
          </a:p>
          <a:p>
            <a:r>
              <a:rPr lang="en-US" dirty="0">
                <a:ea typeface="ＭＳ Ｐゴシック" pitchFamily="34" charset="-128"/>
              </a:rPr>
              <a:t>The model does not correctly explain the properties of atoms or ions that contain two or more electrons</a:t>
            </a:r>
          </a:p>
          <a:p>
            <a:endParaRPr lang="en-US" dirty="0">
              <a:ea typeface="ＭＳ Ｐゴシック" pitchFamily="34" charset="-128"/>
            </a:endParaRPr>
          </a:p>
          <a:p>
            <a:r>
              <a:rPr lang="en-US" dirty="0">
                <a:ea typeface="ＭＳ Ｐゴシック" pitchFamily="34" charset="-128"/>
              </a:rPr>
              <a:t>Physicists concluded that the Bohr model is not the correct quantum theory</a:t>
            </a:r>
          </a:p>
          <a:p>
            <a:pPr lvl="1"/>
            <a:r>
              <a:rPr lang="en-US" dirty="0">
                <a:ea typeface="Arial" pitchFamily="34" charset="0"/>
              </a:rPr>
              <a:t>It was a </a:t>
            </a:r>
            <a:r>
              <a:rPr lang="ja-JP" altLang="en-US" dirty="0">
                <a:ea typeface="ＭＳ Ｐゴシック" pitchFamily="34" charset="-128"/>
              </a:rPr>
              <a:t>“</a:t>
            </a:r>
            <a:r>
              <a:rPr lang="en-US" altLang="ja-JP" dirty="0">
                <a:ea typeface="ＭＳ Ｐゴシック" pitchFamily="34" charset="-128"/>
              </a:rPr>
              <a:t>transition theory</a:t>
            </a:r>
            <a:r>
              <a:rPr lang="ja-JP" altLang="en-US" dirty="0">
                <a:ea typeface="ＭＳ Ｐゴシック" pitchFamily="34" charset="-128"/>
              </a:rPr>
              <a:t>”</a:t>
            </a:r>
            <a:r>
              <a:rPr lang="en-US" altLang="ja-JP" dirty="0">
                <a:ea typeface="ＭＳ Ｐゴシック" pitchFamily="34" charset="-128"/>
              </a:rPr>
              <a:t> that help pave the way from Newton</a:t>
            </a:r>
            <a:r>
              <a:rPr lang="ja-JP" altLang="en-US" dirty="0">
                <a:ea typeface="ＭＳ Ｐゴシック" pitchFamily="34" charset="-128"/>
              </a:rPr>
              <a:t>’</a:t>
            </a:r>
            <a:r>
              <a:rPr lang="en-US" altLang="ja-JP" dirty="0">
                <a:ea typeface="ＭＳ Ｐゴシック" pitchFamily="34" charset="-128"/>
              </a:rPr>
              <a:t>s mechanics to modern quantum mechanics</a:t>
            </a:r>
            <a:endParaRPr lang="en-US" dirty="0">
              <a:ea typeface="Arial" pitchFamily="34" charset="0"/>
            </a:endParaRPr>
          </a:p>
        </p:txBody>
      </p:sp>
      <p:sp>
        <p:nvSpPr>
          <p:cNvPr id="39940" name="TextBox 5"/>
          <p:cNvSpPr txBox="1">
            <a:spLocks noChangeArrowheads="1"/>
          </p:cNvSpPr>
          <p:nvPr/>
        </p:nvSpPr>
        <p:spPr bwMode="auto">
          <a:xfrm>
            <a:off x="8915400" y="6324601"/>
            <a:ext cx="1524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cs typeface="Arial" pitchFamily="34" charset="0"/>
              </a:rPr>
              <a:t>Section 29.3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ea typeface="ＭＳ Ｐゴシック" pitchFamily="34" charset="-128"/>
              </a:rPr>
              <a:t>Modern Quantum Mechanics</a:t>
            </a:r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pitchFamily="34" charset="-128"/>
              </a:rPr>
              <a:t>Modern quantum mechanics depends on the ideas of wave functions and probability densities instead of mechanical ideas of position and motion </a:t>
            </a:r>
          </a:p>
          <a:p>
            <a:pPr eaLnBrk="1" hangingPunct="1"/>
            <a:r>
              <a:rPr lang="en-US" dirty="0">
                <a:ea typeface="ＭＳ Ｐゴシック" pitchFamily="34" charset="-128"/>
              </a:rPr>
              <a:t>To solve a problem in quantum mechanics, you use Schrödinger</a:t>
            </a:r>
            <a:r>
              <a:rPr lang="ja-JP" altLang="en-US" dirty="0">
                <a:ea typeface="ＭＳ Ｐゴシック" pitchFamily="34" charset="-128"/>
              </a:rPr>
              <a:t>’</a:t>
            </a:r>
            <a:r>
              <a:rPr lang="en-US" altLang="ja-JP" dirty="0">
                <a:ea typeface="ＭＳ Ｐゴシック" pitchFamily="34" charset="-128"/>
              </a:rPr>
              <a:t>s equations</a:t>
            </a:r>
          </a:p>
          <a:p>
            <a:pPr lvl="1" eaLnBrk="1" hangingPunct="1"/>
            <a:r>
              <a:rPr lang="en-US" dirty="0">
                <a:ea typeface="Arial" pitchFamily="34" charset="0"/>
              </a:rPr>
              <a:t>The solution gives the wave function, including its dependence on position and time</a:t>
            </a:r>
          </a:p>
          <a:p>
            <a:pPr eaLnBrk="1" hangingPunct="1"/>
            <a:r>
              <a:rPr lang="en-US" dirty="0">
                <a:ea typeface="ＭＳ Ｐゴシック" pitchFamily="34" charset="-128"/>
              </a:rPr>
              <a:t>Four quantum numbers are required for a full description of the electron in an atom</a:t>
            </a:r>
          </a:p>
          <a:p>
            <a:pPr lvl="1" eaLnBrk="1" hangingPunct="1"/>
            <a:r>
              <a:rPr lang="en-US" dirty="0">
                <a:ea typeface="Arial" pitchFamily="34" charset="0"/>
              </a:rPr>
              <a:t>Bohr</a:t>
            </a:r>
            <a:r>
              <a:rPr lang="ja-JP" altLang="en-US" dirty="0">
                <a:ea typeface="ＭＳ Ｐゴシック" pitchFamily="34" charset="-128"/>
              </a:rPr>
              <a:t>’</a:t>
            </a:r>
            <a:r>
              <a:rPr lang="en-US" altLang="ja-JP" dirty="0">
                <a:ea typeface="ＭＳ Ｐゴシック" pitchFamily="34" charset="-128"/>
              </a:rPr>
              <a:t>s model used only one</a:t>
            </a:r>
          </a:p>
          <a:p>
            <a:pPr lvl="1" eaLnBrk="1" hangingPunct="1">
              <a:buFont typeface="Times" charset="0"/>
              <a:buNone/>
            </a:pPr>
            <a:endParaRPr lang="en-US" dirty="0">
              <a:ea typeface="Arial" pitchFamily="34" charset="0"/>
            </a:endParaRPr>
          </a:p>
        </p:txBody>
      </p:sp>
      <p:sp>
        <p:nvSpPr>
          <p:cNvPr id="40964" name="TextBox 3"/>
          <p:cNvSpPr txBox="1">
            <a:spLocks noChangeArrowheads="1"/>
          </p:cNvSpPr>
          <p:nvPr/>
        </p:nvSpPr>
        <p:spPr bwMode="auto">
          <a:xfrm>
            <a:off x="8915400" y="6324601"/>
            <a:ext cx="1524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cs typeface="Arial" pitchFamily="34" charset="0"/>
              </a:rPr>
              <a:t>Section 29.4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8B3D60F-1D45-16B0-05EF-63A8E3EFEEEA}"/>
              </a:ext>
            </a:extLst>
          </p:cNvPr>
          <p:cNvSpPr txBox="1"/>
          <p:nvPr/>
        </p:nvSpPr>
        <p:spPr>
          <a:xfrm>
            <a:off x="7504888" y="219032"/>
            <a:ext cx="609924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Schrödinger</a:t>
            </a:r>
            <a:r>
              <a:rPr lang="ja-JP" altLang="en-US" sz="3200" dirty="0">
                <a:solidFill>
                  <a:schemeClr val="bg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’</a:t>
            </a:r>
            <a:r>
              <a:rPr lang="en-US" altLang="ja-JP" sz="3200" dirty="0">
                <a:solidFill>
                  <a:schemeClr val="bg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s equation</a:t>
            </a:r>
            <a:endParaRPr lang="en-U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C24A4B2-90E2-CF43-2B68-EB565C061D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7276" y="0"/>
            <a:ext cx="6595353" cy="6862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chrodinger equation">
            <a:extLst>
              <a:ext uri="{FF2B5EF4-FFF2-40B4-BE49-F238E27FC236}">
                <a16:creationId xmlns:a16="http://schemas.microsoft.com/office/drawing/2014/main" id="{45BE69AA-05C4-2665-59D6-78F68F0BF7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7529" y="4521740"/>
            <a:ext cx="3736980" cy="1791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2E51E5E-6DF5-14E8-DF46-60625C77CE9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37181" t="10070" r="37207" b="52908"/>
          <a:stretch>
            <a:fillRect/>
          </a:stretch>
        </p:blipFill>
        <p:spPr>
          <a:xfrm>
            <a:off x="7431929" y="1177047"/>
            <a:ext cx="3122580" cy="2538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3953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</a:rPr>
              <a:t>Quantum Numbers, Summary</a:t>
            </a:r>
          </a:p>
        </p:txBody>
      </p:sp>
      <p:sp>
        <p:nvSpPr>
          <p:cNvPr id="41987" name="TextBox 3"/>
          <p:cNvSpPr txBox="1">
            <a:spLocks noChangeArrowheads="1"/>
          </p:cNvSpPr>
          <p:nvPr/>
        </p:nvSpPr>
        <p:spPr bwMode="auto">
          <a:xfrm>
            <a:off x="8915400" y="6324601"/>
            <a:ext cx="1524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cs typeface="Arial" pitchFamily="34" charset="0"/>
              </a:rPr>
              <a:t>Section 29.4</a:t>
            </a:r>
          </a:p>
        </p:txBody>
      </p:sp>
      <p:pic>
        <p:nvPicPr>
          <p:cNvPr id="41988" name="Picture 5" descr="29p1029_t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500" y="1944689"/>
            <a:ext cx="8763000" cy="296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</a:rPr>
              <a:t>Principle Quantum Number</a:t>
            </a:r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>
                <a:ea typeface="ＭＳ Ｐゴシック" pitchFamily="34" charset="-128"/>
              </a:rPr>
              <a:t>n</a:t>
            </a:r>
            <a:r>
              <a:rPr lang="en-US" dirty="0">
                <a:ea typeface="ＭＳ Ｐゴシック" pitchFamily="34" charset="-128"/>
              </a:rPr>
              <a:t> is the principle quantum number</a:t>
            </a:r>
          </a:p>
          <a:p>
            <a:pPr lvl="1"/>
            <a:r>
              <a:rPr lang="en-US" dirty="0">
                <a:ea typeface="Arial" pitchFamily="34" charset="0"/>
              </a:rPr>
              <a:t>It can have values </a:t>
            </a:r>
            <a:r>
              <a:rPr lang="en-US" i="1" dirty="0">
                <a:ea typeface="Arial" pitchFamily="34" charset="0"/>
              </a:rPr>
              <a:t>n</a:t>
            </a:r>
            <a:r>
              <a:rPr lang="en-US" dirty="0">
                <a:ea typeface="Arial" pitchFamily="34" charset="0"/>
              </a:rPr>
              <a:t> = 1, 2, 3, …</a:t>
            </a:r>
          </a:p>
          <a:p>
            <a:pPr lvl="1"/>
            <a:r>
              <a:rPr lang="en-US" dirty="0">
                <a:ea typeface="Arial" pitchFamily="34" charset="0"/>
              </a:rPr>
              <a:t>It is roughly similar to Bohr</a:t>
            </a:r>
            <a:r>
              <a:rPr lang="ja-JP" altLang="en-US" dirty="0">
                <a:ea typeface="ＭＳ Ｐゴシック" pitchFamily="34" charset="-128"/>
              </a:rPr>
              <a:t>’</a:t>
            </a:r>
            <a:r>
              <a:rPr lang="en-US" altLang="ja-JP" dirty="0">
                <a:ea typeface="ＭＳ Ｐゴシック" pitchFamily="34" charset="-128"/>
              </a:rPr>
              <a:t>s quantum number</a:t>
            </a:r>
          </a:p>
          <a:p>
            <a:pPr lvl="1"/>
            <a:r>
              <a:rPr lang="en-US" dirty="0">
                <a:ea typeface="Arial" pitchFamily="34" charset="0"/>
              </a:rPr>
              <a:t>As </a:t>
            </a:r>
            <a:r>
              <a:rPr lang="en-US" i="1" dirty="0">
                <a:ea typeface="Arial" pitchFamily="34" charset="0"/>
              </a:rPr>
              <a:t>n</a:t>
            </a:r>
            <a:r>
              <a:rPr lang="en-US" dirty="0">
                <a:ea typeface="Arial" pitchFamily="34" charset="0"/>
              </a:rPr>
              <a:t> increases, the average distance from the electron to the nucleus increases</a:t>
            </a:r>
          </a:p>
          <a:p>
            <a:pPr lvl="1"/>
            <a:r>
              <a:rPr lang="en-US" dirty="0">
                <a:ea typeface="Arial" pitchFamily="34" charset="0"/>
              </a:rPr>
              <a:t>States with a particular value of </a:t>
            </a:r>
            <a:r>
              <a:rPr lang="en-US" i="1" dirty="0">
                <a:ea typeface="Arial" pitchFamily="34" charset="0"/>
              </a:rPr>
              <a:t>n</a:t>
            </a:r>
            <a:r>
              <a:rPr lang="en-US" dirty="0">
                <a:ea typeface="Arial" pitchFamily="34" charset="0"/>
              </a:rPr>
              <a:t> are referred to as a </a:t>
            </a:r>
            <a:r>
              <a:rPr lang="ja-JP" altLang="en-US" dirty="0">
                <a:ea typeface="ＭＳ Ｐゴシック" pitchFamily="34" charset="-128"/>
              </a:rPr>
              <a:t>“</a:t>
            </a:r>
            <a:r>
              <a:rPr lang="en-US" altLang="ja-JP" dirty="0">
                <a:ea typeface="ＭＳ Ｐゴシック" pitchFamily="34" charset="-128"/>
              </a:rPr>
              <a:t>shell</a:t>
            </a:r>
            <a:r>
              <a:rPr lang="ja-JP" altLang="en-US" dirty="0">
                <a:ea typeface="ＭＳ Ｐゴシック" pitchFamily="34" charset="-128"/>
              </a:rPr>
              <a:t>”</a:t>
            </a:r>
            <a:endParaRPr lang="en-US" altLang="ja-JP" dirty="0">
              <a:ea typeface="ＭＳ Ｐゴシック" pitchFamily="34" charset="-128"/>
            </a:endParaRPr>
          </a:p>
          <a:p>
            <a:pPr lvl="1"/>
            <a:endParaRPr lang="en-US" dirty="0">
              <a:ea typeface="Arial" pitchFamily="34" charset="0"/>
            </a:endParaRPr>
          </a:p>
        </p:txBody>
      </p:sp>
      <p:sp>
        <p:nvSpPr>
          <p:cNvPr id="43012" name="TextBox 3"/>
          <p:cNvSpPr txBox="1">
            <a:spLocks noChangeArrowheads="1"/>
          </p:cNvSpPr>
          <p:nvPr/>
        </p:nvSpPr>
        <p:spPr bwMode="auto">
          <a:xfrm>
            <a:off x="8915400" y="6324601"/>
            <a:ext cx="1524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cs typeface="Arial" pitchFamily="34" charset="0"/>
              </a:rPr>
              <a:t>Section 29.4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CED4D40-4B67-4331-AC48-79B82B4A47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927284-7AD2-F048-780C-57C961A8A0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8881" y="417576"/>
            <a:ext cx="10909640" cy="1249394"/>
          </a:xfrm>
        </p:spPr>
        <p:txBody>
          <a:bodyPr anchor="ctr">
            <a:normAutofit/>
          </a:bodyPr>
          <a:lstStyle/>
          <a:p>
            <a:r>
              <a:rPr lang="en-US" sz="6600" dirty="0"/>
              <a:t>Day 03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670CEDEF-4F34-412E-84EE-329C1E936A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07702" y="1733454"/>
            <a:ext cx="4572000" cy="18288"/>
          </a:xfrm>
          <a:custGeom>
            <a:avLst/>
            <a:gdLst>
              <a:gd name="connsiteX0" fmla="*/ 0 w 4572000"/>
              <a:gd name="connsiteY0" fmla="*/ 0 h 18288"/>
              <a:gd name="connsiteX1" fmla="*/ 515983 w 4572000"/>
              <a:gd name="connsiteY1" fmla="*/ 0 h 18288"/>
              <a:gd name="connsiteX2" fmla="*/ 1031966 w 4572000"/>
              <a:gd name="connsiteY2" fmla="*/ 0 h 18288"/>
              <a:gd name="connsiteX3" fmla="*/ 1639389 w 4572000"/>
              <a:gd name="connsiteY3" fmla="*/ 0 h 18288"/>
              <a:gd name="connsiteX4" fmla="*/ 2383971 w 4572000"/>
              <a:gd name="connsiteY4" fmla="*/ 0 h 18288"/>
              <a:gd name="connsiteX5" fmla="*/ 2945674 w 4572000"/>
              <a:gd name="connsiteY5" fmla="*/ 0 h 18288"/>
              <a:gd name="connsiteX6" fmla="*/ 3507377 w 4572000"/>
              <a:gd name="connsiteY6" fmla="*/ 0 h 18288"/>
              <a:gd name="connsiteX7" fmla="*/ 4572000 w 4572000"/>
              <a:gd name="connsiteY7" fmla="*/ 0 h 18288"/>
              <a:gd name="connsiteX8" fmla="*/ 4572000 w 4572000"/>
              <a:gd name="connsiteY8" fmla="*/ 18288 h 18288"/>
              <a:gd name="connsiteX9" fmla="*/ 3873137 w 4572000"/>
              <a:gd name="connsiteY9" fmla="*/ 18288 h 18288"/>
              <a:gd name="connsiteX10" fmla="*/ 3311434 w 4572000"/>
              <a:gd name="connsiteY10" fmla="*/ 18288 h 18288"/>
              <a:gd name="connsiteX11" fmla="*/ 2749731 w 4572000"/>
              <a:gd name="connsiteY11" fmla="*/ 18288 h 18288"/>
              <a:gd name="connsiteX12" fmla="*/ 2050869 w 4572000"/>
              <a:gd name="connsiteY12" fmla="*/ 18288 h 18288"/>
              <a:gd name="connsiteX13" fmla="*/ 1306286 w 4572000"/>
              <a:gd name="connsiteY13" fmla="*/ 18288 h 18288"/>
              <a:gd name="connsiteX14" fmla="*/ 790303 w 4572000"/>
              <a:gd name="connsiteY14" fmla="*/ 18288 h 18288"/>
              <a:gd name="connsiteX15" fmla="*/ 0 w 4572000"/>
              <a:gd name="connsiteY15" fmla="*/ 18288 h 18288"/>
              <a:gd name="connsiteX16" fmla="*/ 0 w 457200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572000" h="18288" fill="none" extrusionOk="0">
                <a:moveTo>
                  <a:pt x="0" y="0"/>
                </a:moveTo>
                <a:cubicBezTo>
                  <a:pt x="105156" y="-20963"/>
                  <a:pt x="340432" y="822"/>
                  <a:pt x="515983" y="0"/>
                </a:cubicBezTo>
                <a:cubicBezTo>
                  <a:pt x="691534" y="-822"/>
                  <a:pt x="850679" y="16479"/>
                  <a:pt x="1031966" y="0"/>
                </a:cubicBezTo>
                <a:cubicBezTo>
                  <a:pt x="1213253" y="-16479"/>
                  <a:pt x="1443646" y="-18730"/>
                  <a:pt x="1639389" y="0"/>
                </a:cubicBezTo>
                <a:cubicBezTo>
                  <a:pt x="1835132" y="18730"/>
                  <a:pt x="2159975" y="18531"/>
                  <a:pt x="2383971" y="0"/>
                </a:cubicBezTo>
                <a:cubicBezTo>
                  <a:pt x="2607967" y="-18531"/>
                  <a:pt x="2719096" y="-12030"/>
                  <a:pt x="2945674" y="0"/>
                </a:cubicBezTo>
                <a:cubicBezTo>
                  <a:pt x="3172252" y="12030"/>
                  <a:pt x="3269167" y="27666"/>
                  <a:pt x="3507377" y="0"/>
                </a:cubicBezTo>
                <a:cubicBezTo>
                  <a:pt x="3745587" y="-27666"/>
                  <a:pt x="4116741" y="18705"/>
                  <a:pt x="4572000" y="0"/>
                </a:cubicBezTo>
                <a:cubicBezTo>
                  <a:pt x="4572895" y="8974"/>
                  <a:pt x="4571454" y="9359"/>
                  <a:pt x="4572000" y="18288"/>
                </a:cubicBezTo>
                <a:cubicBezTo>
                  <a:pt x="4374698" y="3942"/>
                  <a:pt x="4098874" y="-11042"/>
                  <a:pt x="3873137" y="18288"/>
                </a:cubicBezTo>
                <a:cubicBezTo>
                  <a:pt x="3647400" y="47618"/>
                  <a:pt x="3517055" y="5421"/>
                  <a:pt x="3311434" y="18288"/>
                </a:cubicBezTo>
                <a:cubicBezTo>
                  <a:pt x="3105813" y="31155"/>
                  <a:pt x="3025168" y="17856"/>
                  <a:pt x="2749731" y="18288"/>
                </a:cubicBezTo>
                <a:cubicBezTo>
                  <a:pt x="2474294" y="18720"/>
                  <a:pt x="2291766" y="-14168"/>
                  <a:pt x="2050869" y="18288"/>
                </a:cubicBezTo>
                <a:cubicBezTo>
                  <a:pt x="1809972" y="50744"/>
                  <a:pt x="1540276" y="46798"/>
                  <a:pt x="1306286" y="18288"/>
                </a:cubicBezTo>
                <a:cubicBezTo>
                  <a:pt x="1072296" y="-10222"/>
                  <a:pt x="972445" y="19645"/>
                  <a:pt x="790303" y="18288"/>
                </a:cubicBezTo>
                <a:cubicBezTo>
                  <a:pt x="608161" y="16931"/>
                  <a:pt x="200981" y="8241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572000" h="18288" stroke="0" extrusionOk="0">
                <a:moveTo>
                  <a:pt x="0" y="0"/>
                </a:moveTo>
                <a:cubicBezTo>
                  <a:pt x="143285" y="-9565"/>
                  <a:pt x="327959" y="-11498"/>
                  <a:pt x="561703" y="0"/>
                </a:cubicBezTo>
                <a:cubicBezTo>
                  <a:pt x="795447" y="11498"/>
                  <a:pt x="838260" y="18255"/>
                  <a:pt x="1077686" y="0"/>
                </a:cubicBezTo>
                <a:cubicBezTo>
                  <a:pt x="1317112" y="-18255"/>
                  <a:pt x="1437472" y="23514"/>
                  <a:pt x="1639389" y="0"/>
                </a:cubicBezTo>
                <a:cubicBezTo>
                  <a:pt x="1841306" y="-23514"/>
                  <a:pt x="2037142" y="-12551"/>
                  <a:pt x="2292531" y="0"/>
                </a:cubicBezTo>
                <a:cubicBezTo>
                  <a:pt x="2547920" y="12551"/>
                  <a:pt x="2810436" y="-20352"/>
                  <a:pt x="2991394" y="0"/>
                </a:cubicBezTo>
                <a:cubicBezTo>
                  <a:pt x="3172352" y="20352"/>
                  <a:pt x="3530025" y="-13347"/>
                  <a:pt x="3735977" y="0"/>
                </a:cubicBezTo>
                <a:cubicBezTo>
                  <a:pt x="3941929" y="13347"/>
                  <a:pt x="4161497" y="34086"/>
                  <a:pt x="4572000" y="0"/>
                </a:cubicBezTo>
                <a:cubicBezTo>
                  <a:pt x="4571545" y="6162"/>
                  <a:pt x="4571903" y="11775"/>
                  <a:pt x="4572000" y="18288"/>
                </a:cubicBezTo>
                <a:cubicBezTo>
                  <a:pt x="4228040" y="36490"/>
                  <a:pt x="4199736" y="42557"/>
                  <a:pt x="3873137" y="18288"/>
                </a:cubicBezTo>
                <a:cubicBezTo>
                  <a:pt x="3546538" y="-5981"/>
                  <a:pt x="3472124" y="16809"/>
                  <a:pt x="3128554" y="18288"/>
                </a:cubicBezTo>
                <a:cubicBezTo>
                  <a:pt x="2784984" y="19767"/>
                  <a:pt x="2735896" y="-17781"/>
                  <a:pt x="2383971" y="18288"/>
                </a:cubicBezTo>
                <a:cubicBezTo>
                  <a:pt x="2032046" y="54357"/>
                  <a:pt x="2019324" y="2920"/>
                  <a:pt x="1867989" y="18288"/>
                </a:cubicBezTo>
                <a:cubicBezTo>
                  <a:pt x="1716654" y="33656"/>
                  <a:pt x="1418675" y="32575"/>
                  <a:pt x="1169126" y="18288"/>
                </a:cubicBezTo>
                <a:cubicBezTo>
                  <a:pt x="919577" y="4001"/>
                  <a:pt x="798537" y="16165"/>
                  <a:pt x="561703" y="18288"/>
                </a:cubicBezTo>
                <a:cubicBezTo>
                  <a:pt x="324869" y="20411"/>
                  <a:pt x="221395" y="-912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F7CB727-A780-E23F-1236-63E41D31F3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2813518"/>
              </p:ext>
            </p:extLst>
          </p:nvPr>
        </p:nvGraphicFramePr>
        <p:xfrm>
          <a:off x="1780642" y="2588545"/>
          <a:ext cx="8705775" cy="2297081"/>
        </p:xfrm>
        <a:graphic>
          <a:graphicData uri="http://schemas.openxmlformats.org/drawingml/2006/table">
            <a:tbl>
              <a:tblPr firstRow="1" firstCol="1" bandRow="1"/>
              <a:tblGrid>
                <a:gridCol w="8705775">
                  <a:extLst>
                    <a:ext uri="{9D8B030D-6E8A-4147-A177-3AD203B41FA5}">
                      <a16:colId xmlns:a16="http://schemas.microsoft.com/office/drawing/2014/main" val="1176270951"/>
                    </a:ext>
                  </a:extLst>
                </a:gridCol>
              </a:tblGrid>
              <a:tr h="309312">
                <a:tc>
                  <a:txBody>
                    <a:bodyPr/>
                    <a:lstStyle/>
                    <a:p>
                      <a:pPr marL="0" marR="0" indent="0" algn="l" fontAlgn="t">
                        <a:lnSpc>
                          <a:spcPct val="107000"/>
                        </a:lnSpc>
                        <a:spcAft>
                          <a:spcPts val="100"/>
                        </a:spcAft>
                        <a:buNone/>
                      </a:pPr>
                      <a:r>
                        <a:rPr lang="en-US" sz="32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Bohr’s Model of the Atom</a:t>
                      </a:r>
                      <a:endParaRPr lang="en-US" sz="50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611" marR="26194" marT="165894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60479308"/>
                  </a:ext>
                </a:extLst>
              </a:tr>
              <a:tr h="804672">
                <a:tc>
                  <a:txBody>
                    <a:bodyPr/>
                    <a:lstStyle/>
                    <a:p>
                      <a:pPr marL="1270" marR="0" indent="0">
                        <a:lnSpc>
                          <a:spcPct val="107000"/>
                        </a:lnSpc>
                        <a:spcAft>
                          <a:spcPts val="100"/>
                        </a:spcAft>
                        <a:buNone/>
                      </a:pPr>
                      <a:r>
                        <a:rPr lang="en-US" sz="32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Hydrogen Atom + Quantum Numbers</a:t>
                      </a:r>
                    </a:p>
                  </a:txBody>
                  <a:tcPr marL="23495" marR="0" marT="60325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7825177"/>
                  </a:ext>
                </a:extLst>
              </a:tr>
              <a:tr h="804672">
                <a:tc>
                  <a:txBody>
                    <a:bodyPr/>
                    <a:lstStyle/>
                    <a:p>
                      <a:pPr marL="1270" marR="0" indent="0">
                        <a:lnSpc>
                          <a:spcPct val="107000"/>
                        </a:lnSpc>
                        <a:spcAft>
                          <a:spcPts val="100"/>
                        </a:spcAft>
                        <a:buNone/>
                      </a:pPr>
                      <a:r>
                        <a:rPr lang="en-US" sz="32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Multi-electron Atoms </a:t>
                      </a:r>
                    </a:p>
                  </a:txBody>
                  <a:tcPr marL="23495" marR="0" marT="60325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92582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21884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>
          <a:xfrm>
            <a:off x="1981200" y="28576"/>
            <a:ext cx="8229600" cy="885825"/>
          </a:xfrm>
        </p:spPr>
        <p:txBody>
          <a:bodyPr/>
          <a:lstStyle/>
          <a:p>
            <a:r>
              <a:rPr lang="en-US">
                <a:ea typeface="ＭＳ Ｐゴシック" pitchFamily="34" charset="-128"/>
              </a:rPr>
              <a:t>Orbital Quantum Number</a:t>
            </a:r>
          </a:p>
        </p:txBody>
      </p:sp>
      <p:sp>
        <p:nvSpPr>
          <p:cNvPr id="44035" name="Content Placeholder 2"/>
          <p:cNvSpPr>
            <a:spLocks noGrp="1"/>
          </p:cNvSpPr>
          <p:nvPr>
            <p:ph sz="half" idx="1"/>
          </p:nvPr>
        </p:nvSpPr>
        <p:spPr>
          <a:xfrm>
            <a:off x="1981200" y="1219201"/>
            <a:ext cx="4038600" cy="5135563"/>
          </a:xfrm>
        </p:spPr>
        <p:txBody>
          <a:bodyPr/>
          <a:lstStyle/>
          <a:p>
            <a:r>
              <a:rPr lang="en-US">
                <a:ea typeface="ヒラギノ角ゴ Pro W3" charset="-128"/>
              </a:rPr>
              <a:t>ℓ</a:t>
            </a:r>
            <a:r>
              <a:rPr lang="en-US">
                <a:ea typeface="ＭＳ Ｐゴシック" pitchFamily="34" charset="-128"/>
              </a:rPr>
              <a:t> is the orbital quantum number</a:t>
            </a:r>
          </a:p>
          <a:p>
            <a:pPr lvl="1"/>
            <a:r>
              <a:rPr lang="en-US">
                <a:ea typeface="Arial" pitchFamily="34" charset="0"/>
              </a:rPr>
              <a:t>Allowed values are </a:t>
            </a:r>
            <a:r>
              <a:rPr lang="en-US">
                <a:ea typeface="ヒラギノ角ゴ Pro W3" charset="-128"/>
              </a:rPr>
              <a:t>ℓ</a:t>
            </a:r>
            <a:r>
              <a:rPr lang="en-US">
                <a:ea typeface="Arial" pitchFamily="34" charset="0"/>
              </a:rPr>
              <a:t> = 0, 1, 2, … n - 1</a:t>
            </a:r>
          </a:p>
          <a:p>
            <a:pPr lvl="1"/>
            <a:r>
              <a:rPr lang="en-US">
                <a:ea typeface="Arial" pitchFamily="34" charset="0"/>
              </a:rPr>
              <a:t>The angular momentum of the electron is proportional to </a:t>
            </a:r>
            <a:r>
              <a:rPr lang="en-US">
                <a:ea typeface="ヒラギノ角ゴ Pro W3" charset="-128"/>
              </a:rPr>
              <a:t>ℓ</a:t>
            </a:r>
            <a:endParaRPr lang="en-US">
              <a:ea typeface="Arial" pitchFamily="34" charset="0"/>
            </a:endParaRPr>
          </a:p>
          <a:p>
            <a:pPr lvl="2"/>
            <a:r>
              <a:rPr lang="en-US">
                <a:ea typeface="Arial" pitchFamily="34" charset="0"/>
              </a:rPr>
              <a:t>States with </a:t>
            </a:r>
            <a:r>
              <a:rPr lang="en-US">
                <a:ea typeface="ヒラギノ角ゴ Pro W3" charset="-128"/>
              </a:rPr>
              <a:t>ℓ</a:t>
            </a:r>
            <a:r>
              <a:rPr lang="en-US">
                <a:ea typeface="Arial" pitchFamily="34" charset="0"/>
              </a:rPr>
              <a:t> = 0 have no angular momentum</a:t>
            </a:r>
          </a:p>
          <a:p>
            <a:pPr lvl="1"/>
            <a:r>
              <a:rPr lang="en-US">
                <a:ea typeface="Arial" pitchFamily="34" charset="0"/>
              </a:rPr>
              <a:t>See the table for shorthand letters for various </a:t>
            </a:r>
            <a:r>
              <a:rPr lang="en-US">
                <a:ea typeface="ヒラギノ角ゴ Pro W3" charset="-128"/>
              </a:rPr>
              <a:t>ℓ</a:t>
            </a:r>
            <a:r>
              <a:rPr lang="en-US">
                <a:ea typeface="Arial" pitchFamily="34" charset="0"/>
              </a:rPr>
              <a:t> values</a:t>
            </a:r>
          </a:p>
          <a:p>
            <a:pPr lvl="1"/>
            <a:endParaRPr lang="en-US">
              <a:ea typeface="Arial" pitchFamily="34" charset="0"/>
            </a:endParaRPr>
          </a:p>
          <a:p>
            <a:pPr lvl="1"/>
            <a:endParaRPr lang="en-US">
              <a:ea typeface="Arial" pitchFamily="34" charset="0"/>
            </a:endParaRPr>
          </a:p>
        </p:txBody>
      </p:sp>
      <p:sp>
        <p:nvSpPr>
          <p:cNvPr id="44036" name="TextBox 4"/>
          <p:cNvSpPr txBox="1">
            <a:spLocks noChangeArrowheads="1"/>
          </p:cNvSpPr>
          <p:nvPr/>
        </p:nvSpPr>
        <p:spPr bwMode="auto">
          <a:xfrm>
            <a:off x="8915400" y="6324601"/>
            <a:ext cx="1524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cs typeface="Arial" pitchFamily="34" charset="0"/>
              </a:rPr>
              <a:t>Section 29.4</a:t>
            </a:r>
          </a:p>
        </p:txBody>
      </p:sp>
      <p:pic>
        <p:nvPicPr>
          <p:cNvPr id="44037" name="Picture 6" descr="29p1029_t0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7001" y="1143000"/>
            <a:ext cx="3775075" cy="523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</a:rPr>
              <a:t>Orbital Magnetic Quantum Number</a:t>
            </a:r>
          </a:p>
        </p:txBody>
      </p:sp>
      <p:sp>
        <p:nvSpPr>
          <p:cNvPr id="450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>
                <a:ea typeface="ＭＳ Ｐゴシック" pitchFamily="34" charset="-128"/>
              </a:rPr>
              <a:t>m</a:t>
            </a:r>
            <a:r>
              <a:rPr lang="en-US">
                <a:ea typeface="ＭＳ Ｐゴシック" pitchFamily="34" charset="-128"/>
              </a:rPr>
              <a:t> is the orbital magnetic quantum number</a:t>
            </a:r>
          </a:p>
          <a:p>
            <a:pPr lvl="1"/>
            <a:r>
              <a:rPr lang="en-US">
                <a:ea typeface="Arial" pitchFamily="34" charset="0"/>
              </a:rPr>
              <a:t>It has allowed values of </a:t>
            </a:r>
            <a:r>
              <a:rPr lang="en-US" i="1">
                <a:ea typeface="Arial" pitchFamily="34" charset="0"/>
              </a:rPr>
              <a:t>m</a:t>
            </a:r>
            <a:r>
              <a:rPr lang="en-US">
                <a:ea typeface="Arial" pitchFamily="34" charset="0"/>
              </a:rPr>
              <a:t> = - </a:t>
            </a:r>
            <a:r>
              <a:rPr lang="en-US">
                <a:ea typeface="ヒラギノ角ゴ Pro W3" charset="-128"/>
              </a:rPr>
              <a:t>ℓ</a:t>
            </a:r>
            <a:r>
              <a:rPr lang="en-US">
                <a:ea typeface="Arial" pitchFamily="34" charset="0"/>
              </a:rPr>
              <a:t>, -</a:t>
            </a:r>
            <a:r>
              <a:rPr lang="en-US">
                <a:ea typeface="ヒラギノ角ゴ Pro W3" charset="-128"/>
              </a:rPr>
              <a:t>ℓ</a:t>
            </a:r>
            <a:r>
              <a:rPr lang="en-US">
                <a:ea typeface="Arial" pitchFamily="34" charset="0"/>
              </a:rPr>
              <a:t> + 1, … , -1, 0, 1 … , </a:t>
            </a:r>
            <a:r>
              <a:rPr lang="en-US">
                <a:ea typeface="ヒラギノ角ゴ Pro W3" charset="-128"/>
              </a:rPr>
              <a:t>ℓ</a:t>
            </a:r>
            <a:r>
              <a:rPr lang="en-US">
                <a:ea typeface="Arial" pitchFamily="34" charset="0"/>
              </a:rPr>
              <a:t> </a:t>
            </a:r>
          </a:p>
          <a:p>
            <a:pPr lvl="1"/>
            <a:r>
              <a:rPr lang="en-US">
                <a:ea typeface="Arial" pitchFamily="34" charset="0"/>
              </a:rPr>
              <a:t>You can think of m as giving the direction of the angular momentum of the electron in a particular state</a:t>
            </a:r>
          </a:p>
          <a:p>
            <a:pPr lvl="1"/>
            <a:endParaRPr lang="en-US">
              <a:ea typeface="Arial" pitchFamily="34" charset="0"/>
            </a:endParaRPr>
          </a:p>
        </p:txBody>
      </p:sp>
      <p:sp>
        <p:nvSpPr>
          <p:cNvPr id="45060" name="TextBox 3"/>
          <p:cNvSpPr txBox="1">
            <a:spLocks noChangeArrowheads="1"/>
          </p:cNvSpPr>
          <p:nvPr/>
        </p:nvSpPr>
        <p:spPr bwMode="auto">
          <a:xfrm>
            <a:off x="8915400" y="6324601"/>
            <a:ext cx="1524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cs typeface="Arial" pitchFamily="34" charset="0"/>
              </a:rPr>
              <a:t>Section 29.4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</a:rPr>
              <a:t>Spin Quantum Number</a:t>
            </a:r>
          </a:p>
        </p:txBody>
      </p:sp>
      <p:sp>
        <p:nvSpPr>
          <p:cNvPr id="460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>
                <a:ea typeface="ＭＳ Ｐゴシック" pitchFamily="34" charset="-128"/>
              </a:rPr>
              <a:t>s</a:t>
            </a:r>
            <a:r>
              <a:rPr lang="en-US">
                <a:ea typeface="ＭＳ Ｐゴシック" pitchFamily="34" charset="-128"/>
              </a:rPr>
              <a:t> is the spin quantum number</a:t>
            </a:r>
          </a:p>
          <a:p>
            <a:pPr lvl="1"/>
            <a:r>
              <a:rPr lang="en-US" i="1">
                <a:ea typeface="Arial" pitchFamily="34" charset="0"/>
              </a:rPr>
              <a:t>s</a:t>
            </a:r>
            <a:r>
              <a:rPr lang="en-US">
                <a:ea typeface="Arial" pitchFamily="34" charset="0"/>
              </a:rPr>
              <a:t> = + ½ or – ½ </a:t>
            </a:r>
          </a:p>
          <a:p>
            <a:pPr lvl="2"/>
            <a:r>
              <a:rPr lang="en-US">
                <a:ea typeface="Arial" pitchFamily="34" charset="0"/>
              </a:rPr>
              <a:t>These are often referred to as </a:t>
            </a:r>
            <a:r>
              <a:rPr lang="ja-JP" altLang="en-US">
                <a:ea typeface="ＭＳ Ｐゴシック" pitchFamily="34" charset="-128"/>
              </a:rPr>
              <a:t>“</a:t>
            </a:r>
            <a:r>
              <a:rPr lang="en-US" altLang="ja-JP">
                <a:ea typeface="ＭＳ Ｐゴシック" pitchFamily="34" charset="-128"/>
              </a:rPr>
              <a:t>spin up</a:t>
            </a:r>
            <a:r>
              <a:rPr lang="ja-JP" altLang="en-US">
                <a:ea typeface="ＭＳ Ｐゴシック" pitchFamily="34" charset="-128"/>
              </a:rPr>
              <a:t>”</a:t>
            </a:r>
            <a:r>
              <a:rPr lang="en-US" altLang="ja-JP">
                <a:ea typeface="ＭＳ Ｐゴシック" pitchFamily="34" charset="-128"/>
              </a:rPr>
              <a:t> and </a:t>
            </a:r>
            <a:r>
              <a:rPr lang="ja-JP" altLang="en-US">
                <a:ea typeface="ＭＳ Ｐゴシック" pitchFamily="34" charset="-128"/>
              </a:rPr>
              <a:t>“</a:t>
            </a:r>
            <a:r>
              <a:rPr lang="en-US" altLang="ja-JP">
                <a:ea typeface="ＭＳ Ｐゴシック" pitchFamily="34" charset="-128"/>
              </a:rPr>
              <a:t>spin down</a:t>
            </a:r>
            <a:r>
              <a:rPr lang="ja-JP" altLang="en-US">
                <a:ea typeface="ＭＳ Ｐゴシック" pitchFamily="34" charset="-128"/>
              </a:rPr>
              <a:t>”</a:t>
            </a:r>
            <a:endParaRPr lang="en-US" altLang="ja-JP">
              <a:ea typeface="ＭＳ Ｐゴシック" pitchFamily="34" charset="-128"/>
            </a:endParaRPr>
          </a:p>
          <a:p>
            <a:pPr lvl="1"/>
            <a:r>
              <a:rPr lang="en-US">
                <a:ea typeface="Arial" pitchFamily="34" charset="0"/>
              </a:rPr>
              <a:t>This gives the direction of the electron</a:t>
            </a:r>
            <a:r>
              <a:rPr lang="ja-JP" altLang="en-US">
                <a:ea typeface="ＭＳ Ｐゴシック" pitchFamily="34" charset="-128"/>
              </a:rPr>
              <a:t>’</a:t>
            </a:r>
            <a:r>
              <a:rPr lang="en-US" altLang="ja-JP">
                <a:ea typeface="ＭＳ Ｐゴシック" pitchFamily="34" charset="-128"/>
              </a:rPr>
              <a:t>s spin angular momentum</a:t>
            </a:r>
            <a:endParaRPr lang="en-US">
              <a:ea typeface="Arial" pitchFamily="34" charset="0"/>
            </a:endParaRPr>
          </a:p>
        </p:txBody>
      </p:sp>
      <p:sp>
        <p:nvSpPr>
          <p:cNvPr id="46084" name="TextBox 3"/>
          <p:cNvSpPr txBox="1">
            <a:spLocks noChangeArrowheads="1"/>
          </p:cNvSpPr>
          <p:nvPr/>
        </p:nvSpPr>
        <p:spPr bwMode="auto">
          <a:xfrm>
            <a:off x="8915400" y="6324601"/>
            <a:ext cx="1524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cs typeface="Arial" pitchFamily="34" charset="0"/>
              </a:rPr>
              <a:t>Section 29.4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</a:rPr>
              <a:t>Electron Shells and Probabilities</a:t>
            </a:r>
          </a:p>
        </p:txBody>
      </p:sp>
      <p:sp>
        <p:nvSpPr>
          <p:cNvPr id="471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</a:rPr>
              <a:t>A particular quantized electron state is specified by all four of the quantum number </a:t>
            </a:r>
            <a:r>
              <a:rPr lang="en-US" i="1">
                <a:ea typeface="ＭＳ Ｐゴシック" pitchFamily="34" charset="-128"/>
              </a:rPr>
              <a:t>n, </a:t>
            </a:r>
            <a:r>
              <a:rPr lang="en-US">
                <a:ea typeface="ヒラギノ角ゴ Pro W3" charset="-128"/>
              </a:rPr>
              <a:t>ℓ</a:t>
            </a:r>
            <a:r>
              <a:rPr lang="en-US" i="1">
                <a:ea typeface="ＭＳ Ｐゴシック" pitchFamily="34" charset="-128"/>
              </a:rPr>
              <a:t>, m </a:t>
            </a:r>
            <a:r>
              <a:rPr lang="en-US">
                <a:ea typeface="ＭＳ Ｐゴシック" pitchFamily="34" charset="-128"/>
              </a:rPr>
              <a:t>and </a:t>
            </a:r>
            <a:r>
              <a:rPr lang="en-US" i="1">
                <a:ea typeface="ＭＳ Ｐゴシック" pitchFamily="34" charset="-128"/>
              </a:rPr>
              <a:t>s</a:t>
            </a:r>
          </a:p>
          <a:p>
            <a:r>
              <a:rPr lang="en-US">
                <a:ea typeface="ＭＳ Ｐゴシック" pitchFamily="34" charset="-128"/>
              </a:rPr>
              <a:t>The solution of Schrödinger</a:t>
            </a:r>
            <a:r>
              <a:rPr lang="ja-JP" altLang="en-US">
                <a:ea typeface="ＭＳ Ｐゴシック" pitchFamily="34" charset="-128"/>
              </a:rPr>
              <a:t>’</a:t>
            </a:r>
            <a:r>
              <a:rPr lang="en-US" altLang="ja-JP">
                <a:ea typeface="ＭＳ Ｐゴシック" pitchFamily="34" charset="-128"/>
              </a:rPr>
              <a:t>s equation also gives the wave function of each quantum state</a:t>
            </a:r>
          </a:p>
          <a:p>
            <a:pPr lvl="1"/>
            <a:r>
              <a:rPr lang="en-US">
                <a:ea typeface="Arial" pitchFamily="34" charset="0"/>
              </a:rPr>
              <a:t>From the wave function, you can calculate the probability for finding the electron at different locations around the nucleus</a:t>
            </a:r>
          </a:p>
          <a:p>
            <a:r>
              <a:rPr lang="en-US">
                <a:ea typeface="ＭＳ Ｐゴシック" pitchFamily="34" charset="-128"/>
              </a:rPr>
              <a:t>Plots of probability distributions for an electron are often called </a:t>
            </a:r>
            <a:r>
              <a:rPr lang="ja-JP" altLang="en-US">
                <a:ea typeface="ＭＳ Ｐゴシック" pitchFamily="34" charset="-128"/>
              </a:rPr>
              <a:t>“</a:t>
            </a:r>
            <a:r>
              <a:rPr lang="en-US" altLang="ja-JP">
                <a:ea typeface="ＭＳ Ｐゴシック" pitchFamily="34" charset="-128"/>
              </a:rPr>
              <a:t>electron clouds</a:t>
            </a:r>
            <a:r>
              <a:rPr lang="ja-JP" altLang="en-US">
                <a:ea typeface="ＭＳ Ｐゴシック" pitchFamily="34" charset="-128"/>
              </a:rPr>
              <a:t>”</a:t>
            </a:r>
            <a:endParaRPr lang="en-US">
              <a:ea typeface="ＭＳ Ｐゴシック" pitchFamily="34" charset="-128"/>
            </a:endParaRPr>
          </a:p>
        </p:txBody>
      </p:sp>
      <p:sp>
        <p:nvSpPr>
          <p:cNvPr id="47108" name="TextBox 3"/>
          <p:cNvSpPr txBox="1">
            <a:spLocks noChangeArrowheads="1"/>
          </p:cNvSpPr>
          <p:nvPr/>
        </p:nvSpPr>
        <p:spPr bwMode="auto">
          <a:xfrm>
            <a:off x="8915400" y="6324601"/>
            <a:ext cx="1524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cs typeface="Arial" pitchFamily="34" charset="0"/>
              </a:rPr>
              <a:t>Section 29.4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</a:rPr>
              <a:t>Electron Clouds</a:t>
            </a:r>
          </a:p>
        </p:txBody>
      </p:sp>
      <p:pic>
        <p:nvPicPr>
          <p:cNvPr id="48132" name="Picture 5" descr="29p1030_f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95650" y="1066800"/>
            <a:ext cx="5600700" cy="552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</a:rPr>
              <a:t>Multielectron Atoms</a:t>
            </a:r>
          </a:p>
        </p:txBody>
      </p:sp>
      <p:sp>
        <p:nvSpPr>
          <p:cNvPr id="512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</a:rPr>
              <a:t>The electron energy levels of multielectron atoms follow the same pattern as hydrogen</a:t>
            </a:r>
          </a:p>
          <a:p>
            <a:pPr lvl="1"/>
            <a:r>
              <a:rPr lang="en-US">
                <a:ea typeface="Arial" pitchFamily="34" charset="0"/>
              </a:rPr>
              <a:t>Use the same quantum numbers</a:t>
            </a:r>
          </a:p>
          <a:p>
            <a:r>
              <a:rPr lang="en-US">
                <a:ea typeface="ＭＳ Ｐゴシック" pitchFamily="34" charset="-128"/>
              </a:rPr>
              <a:t>The electron distributions are also similar</a:t>
            </a:r>
          </a:p>
          <a:p>
            <a:r>
              <a:rPr lang="en-US">
                <a:ea typeface="ＭＳ Ｐゴシック" pitchFamily="34" charset="-128"/>
              </a:rPr>
              <a:t>There are two main differences between hydrogen and multielectron atoms</a:t>
            </a:r>
          </a:p>
          <a:p>
            <a:pPr lvl="1"/>
            <a:r>
              <a:rPr lang="en-US">
                <a:ea typeface="Arial" pitchFamily="34" charset="0"/>
              </a:rPr>
              <a:t>The values of the electron energies are different for different atoms</a:t>
            </a:r>
          </a:p>
          <a:p>
            <a:pPr lvl="1"/>
            <a:r>
              <a:rPr lang="en-US">
                <a:ea typeface="Arial" pitchFamily="34" charset="0"/>
              </a:rPr>
              <a:t>The spatial extent of the electron probability clouds varies from element to element</a:t>
            </a:r>
          </a:p>
        </p:txBody>
      </p:sp>
      <p:sp>
        <p:nvSpPr>
          <p:cNvPr id="51204" name="TextBox 3"/>
          <p:cNvSpPr txBox="1">
            <a:spLocks noChangeArrowheads="1"/>
          </p:cNvSpPr>
          <p:nvPr/>
        </p:nvSpPr>
        <p:spPr bwMode="auto">
          <a:xfrm>
            <a:off x="8915400" y="6324601"/>
            <a:ext cx="1524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cs typeface="Arial" pitchFamily="34" charset="0"/>
              </a:rPr>
              <a:t>Section 29.5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</a:rPr>
              <a:t>Pauli Exclusion Principle</a:t>
            </a:r>
          </a:p>
        </p:txBody>
      </p:sp>
      <p:sp>
        <p:nvSpPr>
          <p:cNvPr id="522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</a:rPr>
              <a:t>Each quantum state can be occupied by only one electron</a:t>
            </a:r>
          </a:p>
          <a:p>
            <a:pPr lvl="1"/>
            <a:r>
              <a:rPr lang="en-US">
                <a:ea typeface="Arial" pitchFamily="34" charset="0"/>
              </a:rPr>
              <a:t>Each electron must occupy its own quantum state, different from the states of all other electrons</a:t>
            </a:r>
          </a:p>
          <a:p>
            <a:r>
              <a:rPr lang="en-US">
                <a:ea typeface="ＭＳ Ｐゴシック" pitchFamily="34" charset="-128"/>
              </a:rPr>
              <a:t>This is called the </a:t>
            </a:r>
            <a:r>
              <a:rPr lang="en-US" b="1" i="1">
                <a:ea typeface="ＭＳ Ｐゴシック" pitchFamily="34" charset="-128"/>
              </a:rPr>
              <a:t>Pauli exclusion principle</a:t>
            </a:r>
          </a:p>
          <a:p>
            <a:r>
              <a:rPr lang="en-US">
                <a:ea typeface="ＭＳ Ｐゴシック" pitchFamily="34" charset="-128"/>
              </a:rPr>
              <a:t>Each electron is described by a unique set of quantum numbers</a:t>
            </a:r>
          </a:p>
        </p:txBody>
      </p:sp>
      <p:sp>
        <p:nvSpPr>
          <p:cNvPr id="52228" name="TextBox 3"/>
          <p:cNvSpPr txBox="1">
            <a:spLocks noChangeArrowheads="1"/>
          </p:cNvSpPr>
          <p:nvPr/>
        </p:nvSpPr>
        <p:spPr bwMode="auto">
          <a:xfrm>
            <a:off x="8915400" y="6324601"/>
            <a:ext cx="1524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cs typeface="Arial" pitchFamily="34" charset="0"/>
              </a:rPr>
              <a:t>Section 29.5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1981200" y="28576"/>
            <a:ext cx="8229600" cy="885825"/>
          </a:xfrm>
        </p:spPr>
        <p:txBody>
          <a:bodyPr/>
          <a:lstStyle/>
          <a:p>
            <a:pPr eaLnBrk="1" hangingPunct="1"/>
            <a:r>
              <a:rPr lang="en-US">
                <a:ea typeface="ＭＳ Ｐゴシック" pitchFamily="34" charset="-128"/>
              </a:rPr>
              <a:t>Electron Distribution</a:t>
            </a:r>
          </a:p>
        </p:txBody>
      </p:sp>
      <p:sp>
        <p:nvSpPr>
          <p:cNvPr id="53251" name="Content Placeholder 2"/>
          <p:cNvSpPr>
            <a:spLocks noGrp="1"/>
          </p:cNvSpPr>
          <p:nvPr>
            <p:ph sz="half" idx="1"/>
          </p:nvPr>
        </p:nvSpPr>
        <p:spPr>
          <a:xfrm>
            <a:off x="1981200" y="3810001"/>
            <a:ext cx="8229600" cy="2544763"/>
          </a:xfrm>
        </p:spPr>
        <p:txBody>
          <a:bodyPr/>
          <a:lstStyle/>
          <a:p>
            <a:pPr eaLnBrk="1" hangingPunct="1"/>
            <a:r>
              <a:rPr lang="en-US">
                <a:ea typeface="ＭＳ Ｐゴシック" pitchFamily="34" charset="-128"/>
              </a:rPr>
              <a:t>The direction of the arrow represents the electron</a:t>
            </a:r>
            <a:r>
              <a:rPr lang="ja-JP" altLang="en-US">
                <a:ea typeface="ＭＳ Ｐゴシック" pitchFamily="34" charset="-128"/>
              </a:rPr>
              <a:t>’</a:t>
            </a:r>
            <a:r>
              <a:rPr lang="en-US" altLang="ja-JP">
                <a:ea typeface="ＭＳ Ｐゴシック" pitchFamily="34" charset="-128"/>
              </a:rPr>
              <a:t>s spin</a:t>
            </a:r>
          </a:p>
          <a:p>
            <a:pPr eaLnBrk="1" hangingPunct="1"/>
            <a:r>
              <a:rPr lang="en-US">
                <a:ea typeface="ＭＳ Ｐゴシック" pitchFamily="34" charset="-128"/>
              </a:rPr>
              <a:t>In C, the He electrons have different spins and obey the Pauli exclusion principle</a:t>
            </a:r>
          </a:p>
          <a:p>
            <a:pPr eaLnBrk="1" hangingPunct="1"/>
            <a:endParaRPr lang="en-US">
              <a:ea typeface="ＭＳ Ｐゴシック" pitchFamily="34" charset="-128"/>
            </a:endParaRPr>
          </a:p>
        </p:txBody>
      </p:sp>
      <p:sp>
        <p:nvSpPr>
          <p:cNvPr id="53252" name="TextBox 4"/>
          <p:cNvSpPr txBox="1">
            <a:spLocks noChangeArrowheads="1"/>
          </p:cNvSpPr>
          <p:nvPr/>
        </p:nvSpPr>
        <p:spPr bwMode="auto">
          <a:xfrm>
            <a:off x="8915400" y="6324601"/>
            <a:ext cx="1524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cs typeface="Arial" pitchFamily="34" charset="0"/>
              </a:rPr>
              <a:t>Section 29.5</a:t>
            </a:r>
          </a:p>
        </p:txBody>
      </p:sp>
      <p:pic>
        <p:nvPicPr>
          <p:cNvPr id="53253" name="Picture 6" descr="29p1031_f1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81350" y="1066801"/>
            <a:ext cx="5829300" cy="261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</a:rPr>
              <a:t>Electron Configuration</a:t>
            </a:r>
          </a:p>
        </p:txBody>
      </p:sp>
      <p:sp>
        <p:nvSpPr>
          <p:cNvPr id="542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</a:rPr>
              <a:t>There is a useful shorthand notation for showing electron configurations</a:t>
            </a:r>
          </a:p>
          <a:p>
            <a:r>
              <a:rPr lang="en-US">
                <a:ea typeface="ＭＳ Ｐゴシック" pitchFamily="34" charset="-128"/>
              </a:rPr>
              <a:t>Examples:</a:t>
            </a:r>
          </a:p>
          <a:p>
            <a:pPr lvl="1"/>
            <a:r>
              <a:rPr lang="en-US">
                <a:ea typeface="Arial" pitchFamily="34" charset="0"/>
              </a:rPr>
              <a:t>1</a:t>
            </a:r>
            <a:r>
              <a:rPr lang="en-US" i="1">
                <a:ea typeface="Arial" pitchFamily="34" charset="0"/>
              </a:rPr>
              <a:t>s</a:t>
            </a:r>
            <a:r>
              <a:rPr lang="en-US" baseline="30000">
                <a:ea typeface="Arial" pitchFamily="34" charset="0"/>
              </a:rPr>
              <a:t>1</a:t>
            </a:r>
            <a:r>
              <a:rPr lang="en-US">
                <a:ea typeface="Arial" pitchFamily="34" charset="0"/>
              </a:rPr>
              <a:t> </a:t>
            </a:r>
          </a:p>
          <a:p>
            <a:pPr lvl="2"/>
            <a:r>
              <a:rPr lang="en-US">
                <a:ea typeface="Arial" pitchFamily="34" charset="0"/>
              </a:rPr>
              <a:t>1 </a:t>
            </a:r>
            <a:r>
              <a:rPr lang="en-US">
                <a:ea typeface="ＭＳ Ｐゴシック" pitchFamily="34" charset="-128"/>
              </a:rPr>
              <a:t>→</a:t>
            </a:r>
            <a:r>
              <a:rPr lang="en-US">
                <a:ea typeface="Arial" pitchFamily="34" charset="0"/>
              </a:rPr>
              <a:t> </a:t>
            </a:r>
            <a:r>
              <a:rPr lang="en-US" i="1">
                <a:ea typeface="Arial" pitchFamily="34" charset="0"/>
              </a:rPr>
              <a:t>n</a:t>
            </a:r>
            <a:r>
              <a:rPr lang="en-US">
                <a:ea typeface="Arial" pitchFamily="34" charset="0"/>
              </a:rPr>
              <a:t> =1</a:t>
            </a:r>
          </a:p>
          <a:p>
            <a:pPr lvl="2"/>
            <a:r>
              <a:rPr lang="en-US" i="1">
                <a:ea typeface="Arial" pitchFamily="34" charset="0"/>
              </a:rPr>
              <a:t>s</a:t>
            </a:r>
            <a:r>
              <a:rPr lang="en-US">
                <a:ea typeface="Arial" pitchFamily="34" charset="0"/>
              </a:rPr>
              <a:t> </a:t>
            </a:r>
            <a:r>
              <a:rPr lang="en-US">
                <a:ea typeface="ＭＳ Ｐゴシック" pitchFamily="34" charset="-128"/>
              </a:rPr>
              <a:t>→</a:t>
            </a:r>
            <a:r>
              <a:rPr lang="en-US">
                <a:ea typeface="Arial" pitchFamily="34" charset="0"/>
              </a:rPr>
              <a:t>  </a:t>
            </a:r>
            <a:r>
              <a:rPr lang="en-US">
                <a:ea typeface="ヒラギノ角ゴ Pro W3" charset="-128"/>
              </a:rPr>
              <a:t>ℓ</a:t>
            </a:r>
            <a:r>
              <a:rPr lang="en-US">
                <a:ea typeface="Arial" pitchFamily="34" charset="0"/>
              </a:rPr>
              <a:t> = 0</a:t>
            </a:r>
          </a:p>
          <a:p>
            <a:pPr lvl="2"/>
            <a:r>
              <a:rPr lang="en-US">
                <a:ea typeface="Arial" pitchFamily="34" charset="0"/>
              </a:rPr>
              <a:t>Superscript 1 </a:t>
            </a:r>
            <a:r>
              <a:rPr lang="en-US">
                <a:ea typeface="ＭＳ Ｐゴシック" pitchFamily="34" charset="-128"/>
              </a:rPr>
              <a:t>→</a:t>
            </a:r>
            <a:r>
              <a:rPr lang="en-US">
                <a:ea typeface="Arial" pitchFamily="34" charset="0"/>
              </a:rPr>
              <a:t> 1 electron</a:t>
            </a:r>
          </a:p>
          <a:p>
            <a:pPr lvl="2"/>
            <a:r>
              <a:rPr lang="en-US">
                <a:ea typeface="Arial" pitchFamily="34" charset="0"/>
              </a:rPr>
              <a:t>No information about electron spin</a:t>
            </a:r>
          </a:p>
          <a:p>
            <a:pPr lvl="1"/>
            <a:r>
              <a:rPr lang="en-US">
                <a:ea typeface="Arial" pitchFamily="34" charset="0"/>
              </a:rPr>
              <a:t>1s</a:t>
            </a:r>
            <a:r>
              <a:rPr lang="en-US" baseline="30000">
                <a:ea typeface="Arial" pitchFamily="34" charset="0"/>
              </a:rPr>
              <a:t>2</a:t>
            </a:r>
            <a:r>
              <a:rPr lang="en-US">
                <a:ea typeface="Arial" pitchFamily="34" charset="0"/>
              </a:rPr>
              <a:t>2s</a:t>
            </a:r>
            <a:r>
              <a:rPr lang="en-US" baseline="30000">
                <a:ea typeface="Arial" pitchFamily="34" charset="0"/>
              </a:rPr>
              <a:t>2</a:t>
            </a:r>
            <a:r>
              <a:rPr lang="en-US">
                <a:ea typeface="Arial" pitchFamily="34" charset="0"/>
              </a:rPr>
              <a:t>2p</a:t>
            </a:r>
            <a:r>
              <a:rPr lang="en-US" baseline="30000">
                <a:ea typeface="Arial" pitchFamily="34" charset="0"/>
              </a:rPr>
              <a:t>2</a:t>
            </a:r>
            <a:r>
              <a:rPr lang="en-US">
                <a:ea typeface="Arial" pitchFamily="34" charset="0"/>
              </a:rPr>
              <a:t> </a:t>
            </a:r>
          </a:p>
          <a:p>
            <a:pPr lvl="2"/>
            <a:r>
              <a:rPr lang="en-US">
                <a:ea typeface="Arial" pitchFamily="34" charset="0"/>
              </a:rPr>
              <a:t>2 electrons in </a:t>
            </a:r>
            <a:r>
              <a:rPr lang="en-US" i="1">
                <a:ea typeface="Arial" pitchFamily="34" charset="0"/>
              </a:rPr>
              <a:t>n</a:t>
            </a:r>
            <a:r>
              <a:rPr lang="en-US">
                <a:ea typeface="Arial" pitchFamily="34" charset="0"/>
              </a:rPr>
              <a:t> = 1 with </a:t>
            </a:r>
            <a:r>
              <a:rPr lang="en-US">
                <a:ea typeface="ヒラギノ角ゴ Pro W3" charset="-128"/>
              </a:rPr>
              <a:t>ℓ</a:t>
            </a:r>
            <a:r>
              <a:rPr lang="en-US">
                <a:ea typeface="Arial" pitchFamily="34" charset="0"/>
              </a:rPr>
              <a:t> = 0</a:t>
            </a:r>
          </a:p>
          <a:p>
            <a:pPr lvl="2"/>
            <a:r>
              <a:rPr lang="en-US">
                <a:ea typeface="Arial" pitchFamily="34" charset="0"/>
              </a:rPr>
              <a:t>2 electrons in </a:t>
            </a:r>
            <a:r>
              <a:rPr lang="en-US" i="1">
                <a:ea typeface="Arial" pitchFamily="34" charset="0"/>
              </a:rPr>
              <a:t>n</a:t>
            </a:r>
            <a:r>
              <a:rPr lang="en-US">
                <a:ea typeface="Arial" pitchFamily="34" charset="0"/>
              </a:rPr>
              <a:t> = 2 with </a:t>
            </a:r>
            <a:r>
              <a:rPr lang="en-US">
                <a:ea typeface="ヒラギノ角ゴ Pro W3" charset="-128"/>
              </a:rPr>
              <a:t>ℓ</a:t>
            </a:r>
            <a:r>
              <a:rPr lang="en-US">
                <a:ea typeface="Arial" pitchFamily="34" charset="0"/>
              </a:rPr>
              <a:t> = 0</a:t>
            </a:r>
          </a:p>
          <a:p>
            <a:pPr lvl="2"/>
            <a:r>
              <a:rPr lang="en-US">
                <a:ea typeface="Arial" pitchFamily="34" charset="0"/>
              </a:rPr>
              <a:t>2 electrons in </a:t>
            </a:r>
            <a:r>
              <a:rPr lang="en-US" i="1">
                <a:ea typeface="Arial" pitchFamily="34" charset="0"/>
              </a:rPr>
              <a:t>n</a:t>
            </a:r>
            <a:r>
              <a:rPr lang="en-US">
                <a:ea typeface="Arial" pitchFamily="34" charset="0"/>
              </a:rPr>
              <a:t> = 2 with </a:t>
            </a:r>
            <a:r>
              <a:rPr lang="en-US">
                <a:ea typeface="ヒラギノ角ゴ Pro W3" charset="-128"/>
              </a:rPr>
              <a:t>ℓ</a:t>
            </a:r>
            <a:r>
              <a:rPr lang="en-US">
                <a:ea typeface="Arial" pitchFamily="34" charset="0"/>
              </a:rPr>
              <a:t> = 1</a:t>
            </a:r>
          </a:p>
        </p:txBody>
      </p:sp>
      <p:sp>
        <p:nvSpPr>
          <p:cNvPr id="54276" name="TextBox 3"/>
          <p:cNvSpPr txBox="1">
            <a:spLocks noChangeArrowheads="1"/>
          </p:cNvSpPr>
          <p:nvPr/>
        </p:nvSpPr>
        <p:spPr bwMode="auto">
          <a:xfrm>
            <a:off x="8915400" y="6324601"/>
            <a:ext cx="1524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cs typeface="Arial" pitchFamily="34" charset="0"/>
              </a:rPr>
              <a:t>Section 29.5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ea typeface="ＭＳ Ｐゴシック" pitchFamily="34" charset="-128"/>
              </a:rPr>
              <a:t>Filling Energy Levels</a:t>
            </a:r>
          </a:p>
        </p:txBody>
      </p:sp>
      <p:sp>
        <p:nvSpPr>
          <p:cNvPr id="552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>
                <a:ea typeface="ＭＳ Ｐゴシック" pitchFamily="34" charset="-128"/>
              </a:rPr>
              <a:t>The energy of each level depends mainly on the value of </a:t>
            </a:r>
            <a:r>
              <a:rPr lang="en-US" i="1">
                <a:ea typeface="ＭＳ Ｐゴシック" pitchFamily="34" charset="-128"/>
              </a:rPr>
              <a:t>n</a:t>
            </a:r>
          </a:p>
          <a:p>
            <a:pPr eaLnBrk="1" hangingPunct="1"/>
            <a:r>
              <a:rPr lang="en-US">
                <a:ea typeface="ＭＳ Ｐゴシック" pitchFamily="34" charset="-128"/>
              </a:rPr>
              <a:t>In multielectron atoms, the order of energy levels is more complicated</a:t>
            </a:r>
          </a:p>
          <a:p>
            <a:pPr eaLnBrk="1" hangingPunct="1"/>
            <a:r>
              <a:rPr lang="en-US">
                <a:ea typeface="ＭＳ Ｐゴシック" pitchFamily="34" charset="-128"/>
              </a:rPr>
              <a:t>For shells higher than </a:t>
            </a:r>
            <a:r>
              <a:rPr lang="en-US" i="1">
                <a:ea typeface="ＭＳ Ｐゴシック" pitchFamily="34" charset="-128"/>
              </a:rPr>
              <a:t>n</a:t>
            </a:r>
            <a:r>
              <a:rPr lang="en-US">
                <a:ea typeface="ＭＳ Ｐゴシック" pitchFamily="34" charset="-128"/>
              </a:rPr>
              <a:t> = 2, the energies of subshells from different shells being to overlap</a:t>
            </a:r>
          </a:p>
          <a:p>
            <a:pPr eaLnBrk="1" hangingPunct="1"/>
            <a:r>
              <a:rPr lang="en-US">
                <a:ea typeface="ＭＳ Ｐゴシック" pitchFamily="34" charset="-128"/>
              </a:rPr>
              <a:t>In general, the energy levels fill with electrons in the following order:</a:t>
            </a:r>
          </a:p>
          <a:p>
            <a:pPr eaLnBrk="1" hangingPunct="1">
              <a:buFont typeface="Times" charset="0"/>
              <a:buNone/>
            </a:pPr>
            <a:r>
              <a:rPr lang="en-US">
                <a:ea typeface="ＭＳ Ｐゴシック" pitchFamily="34" charset="-128"/>
              </a:rPr>
              <a:t>	1s 2s 2p 3s 3p 4s 3d 4p 5s 4d 5p 6s 4f</a:t>
            </a:r>
          </a:p>
        </p:txBody>
      </p:sp>
      <p:sp>
        <p:nvSpPr>
          <p:cNvPr id="55300" name="TextBox 3"/>
          <p:cNvSpPr txBox="1">
            <a:spLocks noChangeArrowheads="1"/>
          </p:cNvSpPr>
          <p:nvPr/>
        </p:nvSpPr>
        <p:spPr bwMode="auto">
          <a:xfrm>
            <a:off x="8915400" y="6324601"/>
            <a:ext cx="1524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cs typeface="Arial" pitchFamily="34" charset="0"/>
              </a:rPr>
              <a:t>Section 29.5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</a:rPr>
              <a:t>Ideas In Bohr</a:t>
            </a:r>
            <a:r>
              <a:rPr lang="ja-JP" altLang="en-US">
                <a:ea typeface="ＭＳ Ｐゴシック" pitchFamily="34" charset="-128"/>
              </a:rPr>
              <a:t>’</a:t>
            </a:r>
            <a:r>
              <a:rPr lang="en-US" altLang="ja-JP">
                <a:ea typeface="ＭＳ Ｐゴシック" pitchFamily="34" charset="-128"/>
              </a:rPr>
              <a:t>s Model</a:t>
            </a:r>
            <a:endParaRPr lang="en-US">
              <a:ea typeface="ＭＳ Ｐゴシック" pitchFamily="34" charset="-128"/>
            </a:endParaRP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</a:rPr>
              <a:t>Circular electron orbits</a:t>
            </a:r>
          </a:p>
          <a:p>
            <a:pPr lvl="1"/>
            <a:r>
              <a:rPr lang="en-US">
                <a:ea typeface="Arial" pitchFamily="34" charset="0"/>
              </a:rPr>
              <a:t>For simplification</a:t>
            </a:r>
          </a:p>
          <a:p>
            <a:r>
              <a:rPr lang="en-US">
                <a:ea typeface="ＭＳ Ｐゴシック" pitchFamily="34" charset="-128"/>
              </a:rPr>
              <a:t>Used hydrogen</a:t>
            </a:r>
          </a:p>
          <a:p>
            <a:pPr lvl="1"/>
            <a:r>
              <a:rPr lang="en-US">
                <a:ea typeface="Arial" pitchFamily="34" charset="0"/>
              </a:rPr>
              <a:t>Simplest atom</a:t>
            </a:r>
          </a:p>
          <a:p>
            <a:r>
              <a:rPr lang="en-US">
                <a:ea typeface="ＭＳ Ｐゴシック" pitchFamily="34" charset="-128"/>
              </a:rPr>
              <a:t>Postulated only certain electron orbits are allowed</a:t>
            </a:r>
          </a:p>
          <a:p>
            <a:pPr lvl="1"/>
            <a:r>
              <a:rPr lang="en-US">
                <a:ea typeface="Arial" pitchFamily="34" charset="0"/>
              </a:rPr>
              <a:t>To explain discrete spectral lines</a:t>
            </a:r>
          </a:p>
          <a:p>
            <a:pPr lvl="1"/>
            <a:r>
              <a:rPr lang="en-US">
                <a:ea typeface="Arial" pitchFamily="34" charset="0"/>
              </a:rPr>
              <a:t>Only specific values of r are allowed</a:t>
            </a:r>
          </a:p>
          <a:p>
            <a:pPr lvl="1"/>
            <a:r>
              <a:rPr lang="en-US">
                <a:ea typeface="Arial" pitchFamily="34" charset="0"/>
              </a:rPr>
              <a:t>Then only specific energies are allowed based on the values of r</a:t>
            </a:r>
          </a:p>
          <a:p>
            <a:r>
              <a:rPr lang="en-US">
                <a:ea typeface="ＭＳ Ｐゴシック" pitchFamily="34" charset="-128"/>
              </a:rPr>
              <a:t>Energy level diagrams can be used to show absorption and emission of photons</a:t>
            </a:r>
          </a:p>
          <a:p>
            <a:r>
              <a:rPr lang="en-US">
                <a:ea typeface="ＭＳ Ｐゴシック" pitchFamily="34" charset="-128"/>
              </a:rPr>
              <a:t>Explained the experimental evidence</a:t>
            </a:r>
          </a:p>
        </p:txBody>
      </p:sp>
      <p:sp>
        <p:nvSpPr>
          <p:cNvPr id="28676" name="TextBox 3"/>
          <p:cNvSpPr txBox="1">
            <a:spLocks noChangeArrowheads="1"/>
          </p:cNvSpPr>
          <p:nvPr/>
        </p:nvSpPr>
        <p:spPr bwMode="auto">
          <a:xfrm>
            <a:off x="8915400" y="6324601"/>
            <a:ext cx="1524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cs typeface="Arial" pitchFamily="34" charset="0"/>
              </a:rPr>
              <a:t>Section 29.3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ea typeface="ＭＳ Ｐゴシック" pitchFamily="34" charset="-128"/>
              </a:rPr>
              <a:t>Order of Energy Levels</a:t>
            </a:r>
          </a:p>
        </p:txBody>
      </p:sp>
      <p:pic>
        <p:nvPicPr>
          <p:cNvPr id="56324" name="Picture 5" descr="29p1033_f1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1143001"/>
            <a:ext cx="8077200" cy="504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1981200" y="28576"/>
            <a:ext cx="8229600" cy="885825"/>
          </a:xfrm>
        </p:spPr>
        <p:txBody>
          <a:bodyPr/>
          <a:lstStyle/>
          <a:p>
            <a:r>
              <a:rPr lang="en-US">
                <a:ea typeface="ＭＳ Ｐゴシック" pitchFamily="34" charset="-128"/>
              </a:rPr>
              <a:t>Energy Levels</a:t>
            </a:r>
          </a:p>
        </p:txBody>
      </p:sp>
      <p:sp>
        <p:nvSpPr>
          <p:cNvPr id="29699" name="Content Placeholder 3"/>
          <p:cNvSpPr>
            <a:spLocks noGrp="1"/>
          </p:cNvSpPr>
          <p:nvPr>
            <p:ph sz="half" idx="1"/>
          </p:nvPr>
        </p:nvSpPr>
        <p:spPr>
          <a:xfrm>
            <a:off x="298314" y="4174436"/>
            <a:ext cx="5051899" cy="1752600"/>
          </a:xfrm>
        </p:spPr>
        <p:txBody>
          <a:bodyPr/>
          <a:lstStyle/>
          <a:p>
            <a:r>
              <a:rPr lang="en-US" sz="1400" dirty="0">
                <a:ea typeface="ＭＳ Ｐゴシック" pitchFamily="34" charset="-128"/>
              </a:rPr>
              <a:t>Each</a:t>
            </a:r>
            <a:r>
              <a:rPr lang="en-US" sz="1600" dirty="0">
                <a:ea typeface="ＭＳ Ｐゴシック" pitchFamily="34" charset="-128"/>
              </a:rPr>
              <a:t> allowed orbit is a quantum state of the electron</a:t>
            </a:r>
          </a:p>
          <a:p>
            <a:r>
              <a:rPr lang="en-US" sz="1600" dirty="0">
                <a:ea typeface="ＭＳ Ｐゴシック" pitchFamily="34" charset="-128"/>
              </a:rPr>
              <a:t>E</a:t>
            </a:r>
            <a:r>
              <a:rPr lang="en-US" sz="1600" baseline="-25000" dirty="0">
                <a:ea typeface="ＭＳ Ｐゴシック" pitchFamily="34" charset="-128"/>
              </a:rPr>
              <a:t>1</a:t>
            </a:r>
            <a:r>
              <a:rPr lang="en-US" sz="1600" dirty="0">
                <a:ea typeface="ＭＳ Ｐゴシック" pitchFamily="34" charset="-128"/>
              </a:rPr>
              <a:t> is the </a:t>
            </a:r>
            <a:r>
              <a:rPr lang="en-US" sz="1600" b="1" i="1" dirty="0">
                <a:ea typeface="ＭＳ Ｐゴシック" pitchFamily="34" charset="-128"/>
              </a:rPr>
              <a:t>ground state</a:t>
            </a:r>
          </a:p>
          <a:p>
            <a:pPr lvl="1"/>
            <a:r>
              <a:rPr lang="en-US" sz="1400" dirty="0">
                <a:ea typeface="Arial" pitchFamily="34" charset="0"/>
              </a:rPr>
              <a:t>The state of lowest possible energy for the atom</a:t>
            </a:r>
          </a:p>
          <a:p>
            <a:r>
              <a:rPr lang="en-US" sz="1600" dirty="0">
                <a:ea typeface="ＭＳ Ｐゴシック" pitchFamily="34" charset="-128"/>
              </a:rPr>
              <a:t>Other states are </a:t>
            </a:r>
            <a:r>
              <a:rPr lang="en-US" sz="1600" b="1" i="1" dirty="0">
                <a:ea typeface="ＭＳ Ｐゴシック" pitchFamily="34" charset="-128"/>
              </a:rPr>
              <a:t>excited states</a:t>
            </a:r>
          </a:p>
          <a:p>
            <a:r>
              <a:rPr lang="en-US" sz="1600" dirty="0">
                <a:ea typeface="ＭＳ Ｐゴシック" pitchFamily="34" charset="-128"/>
              </a:rPr>
              <a:t>Photons are emitted when electrons fall from higher to lower states</a:t>
            </a:r>
          </a:p>
          <a:p>
            <a:r>
              <a:rPr lang="en-US" sz="1600" dirty="0">
                <a:ea typeface="ＭＳ Ｐゴシック" pitchFamily="34" charset="-128"/>
              </a:rPr>
              <a:t>When photons are absorbed, the electron undergoes a transition to a higher state</a:t>
            </a:r>
            <a:endParaRPr lang="en-US" sz="1800" dirty="0">
              <a:ea typeface="ＭＳ Ｐゴシック" pitchFamily="34" charset="-128"/>
            </a:endParaRPr>
          </a:p>
        </p:txBody>
      </p:sp>
      <p:pic>
        <p:nvPicPr>
          <p:cNvPr id="29701" name="Picture 6" descr="29p1022_f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21277" y="914401"/>
            <a:ext cx="9144000" cy="3260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4" descr="E:\Media\Image_Library\chapter29\29p1019_f07b.jpg">
            <a:extLst>
              <a:ext uri="{FF2B5EF4-FFF2-40B4-BE49-F238E27FC236}">
                <a16:creationId xmlns:a16="http://schemas.microsoft.com/office/drawing/2014/main" id="{D888CDA9-9CC4-1ADF-19F7-18927A44FD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 b="14395"/>
          <a:stretch>
            <a:fillRect/>
          </a:stretch>
        </p:blipFill>
        <p:spPr bwMode="auto">
          <a:xfrm>
            <a:off x="5638799" y="4349534"/>
            <a:ext cx="5683136" cy="20901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</a:rPr>
              <a:t>Angular Momentum and r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</a:rPr>
              <a:t>To determine the allowed values of the radius, </a:t>
            </a:r>
            <a:r>
              <a:rPr lang="en-US" i="1">
                <a:ea typeface="ＭＳ Ｐゴシック" pitchFamily="34" charset="-128"/>
              </a:rPr>
              <a:t>r,</a:t>
            </a:r>
            <a:r>
              <a:rPr lang="en-US">
                <a:ea typeface="ＭＳ Ｐゴシック" pitchFamily="34" charset="-128"/>
              </a:rPr>
              <a:t> Bohr proposed that the orbital angular momentum of the electron could only have certain values</a:t>
            </a:r>
          </a:p>
          <a:p>
            <a:endParaRPr lang="en-US">
              <a:ea typeface="ＭＳ Ｐゴシック" pitchFamily="34" charset="-128"/>
            </a:endParaRPr>
          </a:p>
          <a:p>
            <a:endParaRPr lang="en-US">
              <a:ea typeface="ＭＳ Ｐゴシック" pitchFamily="34" charset="-128"/>
            </a:endParaRPr>
          </a:p>
          <a:p>
            <a:pPr lvl="1"/>
            <a:r>
              <a:rPr lang="en-US">
                <a:ea typeface="Arial" pitchFamily="34" charset="0"/>
              </a:rPr>
              <a:t>n = 1, 2, 3, … is an integer and </a:t>
            </a:r>
            <a:r>
              <a:rPr lang="en-US" i="1">
                <a:ea typeface="Arial" pitchFamily="34" charset="0"/>
              </a:rPr>
              <a:t>h</a:t>
            </a:r>
            <a:r>
              <a:rPr lang="en-US">
                <a:ea typeface="Arial" pitchFamily="34" charset="0"/>
              </a:rPr>
              <a:t> is Planck</a:t>
            </a:r>
            <a:r>
              <a:rPr lang="ja-JP" altLang="en-US">
                <a:ea typeface="ＭＳ Ｐゴシック" pitchFamily="34" charset="-128"/>
              </a:rPr>
              <a:t>’</a:t>
            </a:r>
            <a:r>
              <a:rPr lang="en-US" altLang="ja-JP">
                <a:ea typeface="ＭＳ Ｐゴシック" pitchFamily="34" charset="-128"/>
              </a:rPr>
              <a:t>s constant</a:t>
            </a:r>
          </a:p>
          <a:p>
            <a:r>
              <a:rPr lang="en-US">
                <a:ea typeface="ＭＳ Ｐゴシック" pitchFamily="34" charset="-128"/>
              </a:rPr>
              <a:t>Combining this with the orbital motion of the electron, the radii of allowed orbits can be found</a:t>
            </a:r>
          </a:p>
        </p:txBody>
      </p:sp>
      <p:graphicFrame>
        <p:nvGraphicFramePr>
          <p:cNvPr id="30724" name="Object 2"/>
          <p:cNvGraphicFramePr>
            <a:graphicFrameLocks noChangeAspect="1"/>
          </p:cNvGraphicFramePr>
          <p:nvPr/>
        </p:nvGraphicFramePr>
        <p:xfrm>
          <a:off x="3924300" y="2451100"/>
          <a:ext cx="12192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594000" imgH="383760" progId="">
                  <p:embed/>
                </p:oleObj>
              </mc:Choice>
              <mc:Fallback>
                <p:oleObj name="Equation" r:id="rId2" imgW="594000" imgH="383760" progId="">
                  <p:embed/>
                  <p:pic>
                    <p:nvPicPr>
                      <p:cNvPr id="3072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4300" y="2451100"/>
                        <a:ext cx="1219200" cy="787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25" name="Object 3"/>
          <p:cNvGraphicFramePr>
            <a:graphicFrameLocks noChangeAspect="1"/>
          </p:cNvGraphicFramePr>
          <p:nvPr/>
        </p:nvGraphicFramePr>
        <p:xfrm>
          <a:off x="3544888" y="4841875"/>
          <a:ext cx="2627312" cy="1030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215720" imgH="475200" progId="">
                  <p:embed/>
                </p:oleObj>
              </mc:Choice>
              <mc:Fallback>
                <p:oleObj name="Equation" r:id="rId4" imgW="1215720" imgH="475200" progId="">
                  <p:embed/>
                  <p:pic>
                    <p:nvPicPr>
                      <p:cNvPr id="3072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44888" y="4841875"/>
                        <a:ext cx="2627312" cy="1030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26" name="TextBox 5"/>
          <p:cNvSpPr txBox="1">
            <a:spLocks noChangeArrowheads="1"/>
          </p:cNvSpPr>
          <p:nvPr/>
        </p:nvSpPr>
        <p:spPr bwMode="auto">
          <a:xfrm>
            <a:off x="8915400" y="6324601"/>
            <a:ext cx="1524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cs typeface="Arial" pitchFamily="34" charset="0"/>
              </a:rPr>
              <a:t>Section 29.3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</a:rPr>
              <a:t>Values of r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</a:rPr>
              <a:t>The only variable is n</a:t>
            </a:r>
          </a:p>
          <a:p>
            <a:pPr lvl="1"/>
            <a:r>
              <a:rPr lang="en-US">
                <a:ea typeface="Arial" pitchFamily="34" charset="0"/>
              </a:rPr>
              <a:t>The other terms in the equation for r are constants</a:t>
            </a:r>
          </a:p>
          <a:p>
            <a:r>
              <a:rPr lang="en-US">
                <a:ea typeface="ＭＳ Ｐゴシック" pitchFamily="34" charset="-128"/>
              </a:rPr>
              <a:t>The orbital radius of an electron in a hydrogen atom can have only these values</a:t>
            </a:r>
          </a:p>
          <a:p>
            <a:pPr lvl="1"/>
            <a:r>
              <a:rPr lang="en-US">
                <a:ea typeface="Arial" pitchFamily="34" charset="0"/>
              </a:rPr>
              <a:t>Shows the orbital radii are quantized</a:t>
            </a:r>
          </a:p>
          <a:p>
            <a:r>
              <a:rPr lang="en-US">
                <a:ea typeface="ＭＳ Ｐゴシック" pitchFamily="34" charset="-128"/>
              </a:rPr>
              <a:t>The smallest value of r corresponds to n = 1</a:t>
            </a:r>
          </a:p>
          <a:p>
            <a:pPr lvl="1"/>
            <a:r>
              <a:rPr lang="en-US">
                <a:ea typeface="Arial" pitchFamily="34" charset="0"/>
              </a:rPr>
              <a:t>This is called the </a:t>
            </a:r>
            <a:r>
              <a:rPr lang="en-US" b="1" i="1">
                <a:ea typeface="Arial" pitchFamily="34" charset="0"/>
              </a:rPr>
              <a:t>Bohr radius </a:t>
            </a:r>
            <a:r>
              <a:rPr lang="en-US">
                <a:ea typeface="Arial" pitchFamily="34" charset="0"/>
              </a:rPr>
              <a:t>of the hydrogen atom and is the smallest orbit allowed in the Bohr model</a:t>
            </a:r>
          </a:p>
          <a:p>
            <a:pPr lvl="1"/>
            <a:r>
              <a:rPr lang="en-US">
                <a:ea typeface="Arial" pitchFamily="34" charset="0"/>
              </a:rPr>
              <a:t>For n = 1, r = 0.053 nm</a:t>
            </a:r>
          </a:p>
          <a:p>
            <a:endParaRPr lang="en-US">
              <a:ea typeface="ＭＳ Ｐゴシック" pitchFamily="34" charset="-128"/>
            </a:endParaRPr>
          </a:p>
        </p:txBody>
      </p:sp>
      <p:sp>
        <p:nvSpPr>
          <p:cNvPr id="31748" name="TextBox 3"/>
          <p:cNvSpPr txBox="1">
            <a:spLocks noChangeArrowheads="1"/>
          </p:cNvSpPr>
          <p:nvPr/>
        </p:nvSpPr>
        <p:spPr bwMode="auto">
          <a:xfrm>
            <a:off x="8915400" y="6324601"/>
            <a:ext cx="1524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cs typeface="Arial" pitchFamily="34" charset="0"/>
              </a:rPr>
              <a:t>Section 29.3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2: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914400"/>
            <a:ext cx="9144000" cy="5715000"/>
          </a:xfrm>
        </p:spPr>
        <p:txBody>
          <a:bodyPr/>
          <a:lstStyle/>
          <a:p>
            <a:r>
              <a:rPr lang="en-US" dirty="0"/>
              <a:t>In a previous problem 1 we used an approximate orbital radius r = 1.0 ×10</a:t>
            </a:r>
            <a:r>
              <a:rPr lang="en-US" baseline="30000" dirty="0"/>
              <a:t>-10</a:t>
            </a:r>
            <a:r>
              <a:rPr lang="en-US" dirty="0"/>
              <a:t> m for the hydrogen atom as estimated from measurements of the atomic spacing in molecules and solids. Calculate r from the Bohr model for the lowest three energy levels, that is the levels corresponding to n = 1, 2, and 3.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</a:rPr>
              <a:t>Energy Values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</a:rPr>
              <a:t>The energies corresponding to the allowed values of r can also be calculated</a:t>
            </a:r>
          </a:p>
          <a:p>
            <a:endParaRPr lang="en-US">
              <a:ea typeface="ＭＳ Ｐゴシック" pitchFamily="34" charset="-128"/>
            </a:endParaRPr>
          </a:p>
          <a:p>
            <a:endParaRPr lang="en-US">
              <a:ea typeface="ＭＳ Ｐゴシック" pitchFamily="34" charset="-128"/>
            </a:endParaRPr>
          </a:p>
          <a:p>
            <a:r>
              <a:rPr lang="en-US">
                <a:ea typeface="ＭＳ Ｐゴシック" pitchFamily="34" charset="-128"/>
              </a:rPr>
              <a:t>The only variable is n, which is an integer and can have values n = 1, 2, 3, …</a:t>
            </a:r>
          </a:p>
          <a:p>
            <a:r>
              <a:rPr lang="en-US">
                <a:ea typeface="ＭＳ Ｐゴシック" pitchFamily="34" charset="-128"/>
              </a:rPr>
              <a:t>Therefore, the energy levels in the hydrogen atom are also quantized</a:t>
            </a:r>
          </a:p>
          <a:p>
            <a:r>
              <a:rPr lang="en-US">
                <a:ea typeface="ＭＳ Ｐゴシック" pitchFamily="34" charset="-128"/>
              </a:rPr>
              <a:t>For the hydrogen atom, this becomes</a:t>
            </a:r>
          </a:p>
        </p:txBody>
      </p:sp>
      <p:graphicFrame>
        <p:nvGraphicFramePr>
          <p:cNvPr id="32772" name="Object 2"/>
          <p:cNvGraphicFramePr>
            <a:graphicFrameLocks noChangeAspect="1"/>
          </p:cNvGraphicFramePr>
          <p:nvPr/>
        </p:nvGraphicFramePr>
        <p:xfrm>
          <a:off x="2554289" y="2057401"/>
          <a:ext cx="5330825" cy="1039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468520" imgH="475200" progId="">
                  <p:embed/>
                </p:oleObj>
              </mc:Choice>
              <mc:Fallback>
                <p:oleObj name="Equation" r:id="rId2" imgW="2468520" imgH="475200" progId="">
                  <p:embed/>
                  <p:pic>
                    <p:nvPicPr>
                      <p:cNvPr id="3277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4289" y="2057401"/>
                        <a:ext cx="5330825" cy="10398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3" name="Object 3"/>
          <p:cNvGraphicFramePr>
            <a:graphicFrameLocks noChangeAspect="1"/>
          </p:cNvGraphicFramePr>
          <p:nvPr/>
        </p:nvGraphicFramePr>
        <p:xfrm>
          <a:off x="2667000" y="5257801"/>
          <a:ext cx="2070100" cy="74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078560" imgH="383760" progId="">
                  <p:embed/>
                </p:oleObj>
              </mc:Choice>
              <mc:Fallback>
                <p:oleObj name="Equation" r:id="rId4" imgW="1078560" imgH="383760" progId="">
                  <p:embed/>
                  <p:pic>
                    <p:nvPicPr>
                      <p:cNvPr id="3277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5257801"/>
                        <a:ext cx="2070100" cy="746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74" name="TextBox 5"/>
          <p:cNvSpPr txBox="1">
            <a:spLocks noChangeArrowheads="1"/>
          </p:cNvSpPr>
          <p:nvPr/>
        </p:nvSpPr>
        <p:spPr bwMode="auto">
          <a:xfrm>
            <a:off x="8915400" y="6324601"/>
            <a:ext cx="1524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cs typeface="Arial" pitchFamily="34" charset="0"/>
              </a:rPr>
              <a:t>Section 29.3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1981200" y="28576"/>
            <a:ext cx="8229600" cy="885825"/>
          </a:xfrm>
        </p:spPr>
        <p:txBody>
          <a:bodyPr/>
          <a:lstStyle/>
          <a:p>
            <a:r>
              <a:rPr lang="en-US" dirty="0">
                <a:ea typeface="ＭＳ Ｐゴシック" pitchFamily="34" charset="-128"/>
              </a:rPr>
              <a:t>Energy Level Diagram for Hydrogen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sz="half" idx="1"/>
          </p:nvPr>
        </p:nvSpPr>
        <p:spPr>
          <a:xfrm>
            <a:off x="453957" y="1127918"/>
            <a:ext cx="4038600" cy="5135563"/>
          </a:xfrm>
        </p:spPr>
        <p:txBody>
          <a:bodyPr/>
          <a:lstStyle/>
          <a:p>
            <a:r>
              <a:rPr lang="en-US" sz="2400" dirty="0">
                <a:ea typeface="ＭＳ Ｐゴシック" pitchFamily="34" charset="-128"/>
              </a:rPr>
              <a:t>The negative energies come from the convention that </a:t>
            </a:r>
            <a:r>
              <a:rPr lang="en-US" sz="2400" dirty="0" err="1">
                <a:ea typeface="ＭＳ Ｐゴシック" pitchFamily="34" charset="-128"/>
              </a:rPr>
              <a:t>PE</a:t>
            </a:r>
            <a:r>
              <a:rPr lang="en-US" sz="2400" baseline="-25000" dirty="0" err="1">
                <a:ea typeface="ＭＳ Ｐゴシック" pitchFamily="34" charset="-128"/>
              </a:rPr>
              <a:t>elec</a:t>
            </a:r>
            <a:r>
              <a:rPr lang="en-US" sz="2400" dirty="0">
                <a:ea typeface="ＭＳ Ｐゴシック" pitchFamily="34" charset="-128"/>
              </a:rPr>
              <a:t> = 0 when the electron is infinitely far from the proton</a:t>
            </a:r>
          </a:p>
          <a:p>
            <a:r>
              <a:rPr lang="en-US" sz="2400" dirty="0">
                <a:ea typeface="ＭＳ Ｐゴシック" pitchFamily="34" charset="-128"/>
              </a:rPr>
              <a:t>The energy required to take the electron from the ground state and remove it from the atom is the </a:t>
            </a:r>
            <a:r>
              <a:rPr lang="en-US" sz="2400" i="1" dirty="0">
                <a:ea typeface="ＭＳ Ｐゴシック" pitchFamily="34" charset="-128"/>
              </a:rPr>
              <a:t>ionization energy</a:t>
            </a:r>
          </a:p>
          <a:p>
            <a:r>
              <a:rPr lang="en-US" sz="2400" dirty="0">
                <a:ea typeface="ＭＳ Ｐゴシック" pitchFamily="34" charset="-128"/>
              </a:rPr>
              <a:t>The arrows show some possible transitions leading to emissions of photons </a:t>
            </a:r>
          </a:p>
        </p:txBody>
      </p:sp>
      <p:sp>
        <p:nvSpPr>
          <p:cNvPr id="33796" name="TextBox 4"/>
          <p:cNvSpPr txBox="1">
            <a:spLocks noChangeArrowheads="1"/>
          </p:cNvSpPr>
          <p:nvPr/>
        </p:nvSpPr>
        <p:spPr bwMode="auto">
          <a:xfrm>
            <a:off x="8915400" y="6324601"/>
            <a:ext cx="1524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cs typeface="Arial" pitchFamily="34" charset="0"/>
              </a:rPr>
              <a:t>Section 29.3</a:t>
            </a:r>
          </a:p>
        </p:txBody>
      </p:sp>
      <p:pic>
        <p:nvPicPr>
          <p:cNvPr id="33797" name="Picture 6" descr="29p1024_f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35864" y="837640"/>
            <a:ext cx="4274936" cy="5991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Flow">
  <a:themeElements>
    <a:clrScheme name="Custom 72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224298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394</TotalTime>
  <Words>1563</Words>
  <Application>Microsoft Office PowerPoint</Application>
  <PresentationFormat>Widescreen</PresentationFormat>
  <Paragraphs>180</Paragraphs>
  <Slides>30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42" baseType="lpstr">
      <vt:lpstr>ＭＳ Ｐゴシック</vt:lpstr>
      <vt:lpstr>Aptos</vt:lpstr>
      <vt:lpstr>Aptos Display</vt:lpstr>
      <vt:lpstr>Arial</vt:lpstr>
      <vt:lpstr>Helvetica</vt:lpstr>
      <vt:lpstr>Lucida Grande</vt:lpstr>
      <vt:lpstr>Times</vt:lpstr>
      <vt:lpstr>Wingdings 2</vt:lpstr>
      <vt:lpstr>ヒラギノ角ゴ Pro W3</vt:lpstr>
      <vt:lpstr>Office Theme</vt:lpstr>
      <vt:lpstr>Flow</vt:lpstr>
      <vt:lpstr>Equation</vt:lpstr>
      <vt:lpstr>PowerPoint Presentation</vt:lpstr>
      <vt:lpstr>Day 03</vt:lpstr>
      <vt:lpstr>Ideas In Bohr’s Model</vt:lpstr>
      <vt:lpstr>Energy Levels</vt:lpstr>
      <vt:lpstr>Angular Momentum and r</vt:lpstr>
      <vt:lpstr>Values of r</vt:lpstr>
      <vt:lpstr>Problem 2:</vt:lpstr>
      <vt:lpstr>Energy Values</vt:lpstr>
      <vt:lpstr>Energy Level Diagram for Hydrogen</vt:lpstr>
      <vt:lpstr>PowerPoint Presentation</vt:lpstr>
      <vt:lpstr>X-Rays from Atoms</vt:lpstr>
      <vt:lpstr>PowerPoint Presentation</vt:lpstr>
      <vt:lpstr>Quantized Angular Momentum</vt:lpstr>
      <vt:lpstr>Bohr and de Broglie</vt:lpstr>
      <vt:lpstr>Problems with Bohr’s Model</vt:lpstr>
      <vt:lpstr>Modern Quantum Mechanics</vt:lpstr>
      <vt:lpstr>PowerPoint Presentation</vt:lpstr>
      <vt:lpstr>Quantum Numbers, Summary</vt:lpstr>
      <vt:lpstr>Principle Quantum Number</vt:lpstr>
      <vt:lpstr>Orbital Quantum Number</vt:lpstr>
      <vt:lpstr>Orbital Magnetic Quantum Number</vt:lpstr>
      <vt:lpstr>Spin Quantum Number</vt:lpstr>
      <vt:lpstr>Electron Shells and Probabilities</vt:lpstr>
      <vt:lpstr>Electron Clouds</vt:lpstr>
      <vt:lpstr>Multielectron Atoms</vt:lpstr>
      <vt:lpstr>Pauli Exclusion Principle</vt:lpstr>
      <vt:lpstr>Electron Distribution</vt:lpstr>
      <vt:lpstr>Electron Configuration</vt:lpstr>
      <vt:lpstr>Filling Energy Levels</vt:lpstr>
      <vt:lpstr>Order of Energy Levels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Lilani Attygalle</dc:creator>
  <cp:lastModifiedBy>Lilani Attygalle</cp:lastModifiedBy>
  <cp:revision>22</cp:revision>
  <dcterms:created xsi:type="dcterms:W3CDTF">2025-10-27T06:57:08Z</dcterms:created>
  <dcterms:modified xsi:type="dcterms:W3CDTF">2025-11-11T07:55:32Z</dcterms:modified>
</cp:coreProperties>
</file>