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323" r:id="rId7"/>
    <p:sldId id="322" r:id="rId8"/>
    <p:sldId id="334" r:id="rId9"/>
    <p:sldId id="260" r:id="rId10"/>
    <p:sldId id="331" r:id="rId11"/>
    <p:sldId id="337" r:id="rId12"/>
    <p:sldId id="262" r:id="rId13"/>
    <p:sldId id="263" r:id="rId14"/>
    <p:sldId id="333" r:id="rId15"/>
    <p:sldId id="264" r:id="rId16"/>
    <p:sldId id="332" r:id="rId17"/>
    <p:sldId id="330" r:id="rId18"/>
    <p:sldId id="268" r:id="rId19"/>
    <p:sldId id="324" r:id="rId20"/>
    <p:sldId id="269" r:id="rId21"/>
    <p:sldId id="272" r:id="rId22"/>
    <p:sldId id="335" r:id="rId23"/>
    <p:sldId id="325" r:id="rId24"/>
    <p:sldId id="274" r:id="rId25"/>
    <p:sldId id="326" r:id="rId26"/>
    <p:sldId id="275" r:id="rId27"/>
    <p:sldId id="277" r:id="rId28"/>
    <p:sldId id="278" r:id="rId29"/>
    <p:sldId id="279" r:id="rId30"/>
    <p:sldId id="280" r:id="rId31"/>
    <p:sldId id="336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gage.com/chemistry/moore" TargetMode="External"/><Relationship Id="rId2" Type="http://schemas.openxmlformats.org/officeDocument/2006/relationships/hyperlink" Target="http://www.cengage.com/chemistry/mcmurry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8388-37B4-583B-054F-ED6151AC7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2C73A-EAB2-807D-94E2-335B5C85E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107E5-82C0-31EE-2081-E390DD6CF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E48A1-371A-8F55-DFA0-9A12946A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998DF-A845-C864-5725-20C5795E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39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D8A01-72AE-3719-F569-DAFA0CE2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8B003-2C91-3F4D-454E-F9C8C84EC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5F3E6-3ACE-66AE-0ABA-18F6FCE8C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BBDA-7BCE-5612-CC3D-6896306D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EE65B-89DA-108C-E486-A116E569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6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CF372D-9392-EFCF-3845-FACEF9186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BE98D-C7C7-6F57-1D75-2F45C799F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04BD0-89D8-9054-D24A-79C9F9F2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DEA88-0B01-8CF1-BF13-746A4549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73058-55E7-A962-FA3F-A3C732DC1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9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1" y="1589"/>
            <a:ext cx="12198351" cy="911225"/>
          </a:xfrm>
          <a:prstGeom prst="rect">
            <a:avLst/>
          </a:prstGeom>
          <a:solidFill>
            <a:srgbClr val="2343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3511551" y="938214"/>
            <a:ext cx="28055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E252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B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i="1">
                <a:latin typeface="Arial" charset="0"/>
                <a:ea typeface="ＭＳ Ｐゴシック" charset="0"/>
              </a:rPr>
              <a:t>Nicholas J. Giordano</a:t>
            </a:r>
          </a:p>
        </p:txBody>
      </p:sp>
      <p:sp>
        <p:nvSpPr>
          <p:cNvPr id="6" name="Rectangle 5">
            <a:hlinkClick r:id="rId2"/>
          </p:cNvPr>
          <p:cNvSpPr>
            <a:spLocks noChangeArrowheads="1"/>
          </p:cNvSpPr>
          <p:nvPr userDrawn="1"/>
        </p:nvSpPr>
        <p:spPr bwMode="auto">
          <a:xfrm>
            <a:off x="3511551" y="2620964"/>
            <a:ext cx="26640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charset="0"/>
                <a:ea typeface="ＭＳ Ｐゴシック" charset="0"/>
                <a:cs typeface="Arial" charset="0"/>
                <a:hlinkClick r:id="rId3"/>
              </a:rPr>
              <a:t>www.cengage.com/physics/giordano</a:t>
            </a:r>
            <a:endParaRPr lang="en-US" sz="120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7" name="Picture 8" descr="BrooksCole_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5701" y="0"/>
            <a:ext cx="3409951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 userDrawn="1"/>
        </p:nvSpPr>
        <p:spPr bwMode="auto">
          <a:xfrm>
            <a:off x="95251" y="6324600"/>
            <a:ext cx="1198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sz="2000" i="1">
                <a:latin typeface="Helvetica" charset="0"/>
              </a:rPr>
              <a:t>Marilyn Akins, PhD </a:t>
            </a:r>
            <a:r>
              <a:rPr lang="en-US" sz="2000" i="1"/>
              <a:t>• </a:t>
            </a:r>
            <a:r>
              <a:rPr lang="en-US" sz="2000" i="1">
                <a:latin typeface="Helvetica" charset="0"/>
              </a:rPr>
              <a:t>Broome Community College</a:t>
            </a:r>
          </a:p>
        </p:txBody>
      </p:sp>
      <p:pic>
        <p:nvPicPr>
          <p:cNvPr id="9" name="Picture 10" descr="small cover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784" y="100014"/>
            <a:ext cx="3107267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8" name="Title Placeholder 8"/>
          <p:cNvSpPr>
            <a:spLocks noGrp="1"/>
          </p:cNvSpPr>
          <p:nvPr>
            <p:ph type="ctrTitle"/>
          </p:nvPr>
        </p:nvSpPr>
        <p:spPr>
          <a:xfrm>
            <a:off x="914400" y="3276600"/>
            <a:ext cx="10363200" cy="762000"/>
          </a:xfrm>
        </p:spPr>
        <p:txBody>
          <a:bodyPr/>
          <a:lstStyle>
            <a:lvl1pPr algn="ctr">
              <a:defRPr smtClean="0">
                <a:solidFill>
                  <a:srgbClr val="07348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8309" name="Text Placeholder 29"/>
          <p:cNvSpPr>
            <a:spLocks noGrp="1"/>
          </p:cNvSpPr>
          <p:nvPr>
            <p:ph type="subTitle" idx="1"/>
          </p:nvPr>
        </p:nvSpPr>
        <p:spPr>
          <a:xfrm>
            <a:off x="1828800" y="4419600"/>
            <a:ext cx="85344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 sz="4000" smtClean="0">
                <a:solidFill>
                  <a:srgbClr val="07348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01832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604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308"/>
            <a:ext cx="10972800" cy="8850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384800" cy="51357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384800" cy="51357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8738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308"/>
            <a:ext cx="10972800" cy="8850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810001"/>
            <a:ext cx="10972800" cy="25449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219201"/>
            <a:ext cx="10972800" cy="25146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0257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08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287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695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014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CEE1-AA67-7E74-0047-20C90E392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05DC-1B87-CA0F-D4EA-1909DD6B5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9E08E-3576-3A00-E981-57AAD5DB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27D15-F9CE-1C2C-8D79-B55E5931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DE49F-C7BA-7B9A-9E15-CBDFD8A45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60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336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108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36F2-127A-2436-605A-EA47B9F60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39A34-1BF1-C062-FBA2-5D061D7DE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611CD-3301-D326-2884-17CF68F2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B36C8-D3AF-C501-0041-E5DDD790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B09AC-5FA8-BB46-963A-59DD9CAAE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4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95A6-9E5C-8B4C-C269-B3440C02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5855E-D6FC-4B12-78E9-D847A7A2C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41989-0399-46EE-4DBE-639CD83B0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4F2DA-D314-6CE6-36EC-F4FD5C71F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AC42B-EE90-1308-72F1-543B63D8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DE678-747B-4A24-510D-4D7B00F3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4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3078-7D11-D1DC-D0A2-609EF8E6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1725F-EF47-3771-297A-4B2B3C31A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8A012-C20D-9CC4-10BC-F74443C5C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7C3F9-58BD-B169-43F8-B18146217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C3990-C6DA-1A0F-826B-B5354E4F6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A723A3-792B-4BA6-3BC0-F1C4EDC10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2B40A6-9180-DDE8-9C7F-F1C0EB623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32A101-7094-3E5F-5D82-762E067E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1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D7B9D-6590-45A4-FB7B-453D7C82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EE339-D39B-73C6-9A87-209402F74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52273D-292F-B70C-E65C-7538531B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8C993-62CD-CFED-34E4-F1690CCB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7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E4765-10F0-2DD3-E2BB-1DB24594E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10F44B-6ED9-6C79-11F9-F5F1D05C0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5C77A-8A86-0D13-2628-94D6096D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7C00A-2591-DE40-FFEB-65AB1BCD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E0205-2D26-FCE3-4156-DFF0072FC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C0A51-4067-BD22-D800-1D97F825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2B4D2-C042-BF48-E9A4-F7EF38A3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E8DEA-2A74-FAD6-C7A6-CCE934B1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33F22-72D0-43DE-40B8-E6965DF4C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6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C7DEC-5BD4-3AF7-37D0-B73FF0B17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5C1640-92C6-5A2A-6161-CD5C1B6118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FD592A-1AAB-050E-C8B6-B01AFA18D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33285-12A3-A364-F4E5-5168015A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1D886-FEB7-F4C9-C912-2668DD3D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C99DE-F2D5-6552-6EB3-9ADBDB2A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14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6CBD5-14A1-7C26-B924-30EB07194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505F8-8A9E-1179-EB8D-4D21DED73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09D5A-A848-C054-8214-FBDDBE265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BEB6B9-AD20-4907-AD39-8243DD72CBC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9FFE1-B9CC-5B78-D9AA-0E6E1AA00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C1F0-564C-52F8-DB53-334A30FE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C54F3E-99A7-4119-8BEA-988E9F8D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5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 userDrawn="1"/>
        </p:nvSpPr>
        <p:spPr bwMode="auto">
          <a:xfrm>
            <a:off x="1" y="1589"/>
            <a:ext cx="12198351" cy="911225"/>
          </a:xfrm>
          <a:prstGeom prst="rect">
            <a:avLst/>
          </a:prstGeom>
          <a:solidFill>
            <a:srgbClr val="2343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pic>
        <p:nvPicPr>
          <p:cNvPr id="1027" name="Picture 17" descr="lights snippet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938933" y="0"/>
            <a:ext cx="125306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1430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638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73486"/>
        </a:buClr>
        <a:buSzPct val="95000"/>
        <a:buFont typeface="Times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rgbClr val="073486"/>
        </a:buClr>
        <a:buSzPct val="85000"/>
        <a:buFont typeface="Times" charset="0"/>
        <a:buChar char="•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rgbClr val="073486"/>
        </a:buClr>
        <a:buSzPct val="70000"/>
        <a:buFont typeface="Times" charset="0"/>
        <a:buChar char="•"/>
        <a:defRPr sz="21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73486"/>
        </a:buClr>
        <a:buSzPct val="65000"/>
        <a:buFont typeface="Times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73486"/>
        </a:buClr>
        <a:buSzPct val="65000"/>
        <a:buFont typeface="Times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27284-7AD2-F048-780C-57C961A8A0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02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74D73-71F6-7614-F393-E9AC3E928D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88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932D4-0C11-B6AC-85B9-53B34DA381DC}"/>
              </a:ext>
            </a:extLst>
          </p:cNvPr>
          <p:cNvSpPr txBox="1">
            <a:spLocks/>
          </p:cNvSpPr>
          <p:nvPr/>
        </p:nvSpPr>
        <p:spPr>
          <a:xfrm>
            <a:off x="1981200" y="28576"/>
            <a:ext cx="8229600" cy="8858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>
                <a:ea typeface="ＭＳ Ｐゴシック" pitchFamily="34" charset="-128"/>
              </a:rPr>
              <a:t>Rutherford’s scattering of </a:t>
            </a:r>
            <a:r>
              <a:rPr lang="el-GR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α</a:t>
            </a:r>
            <a:r>
              <a:rPr lang="en-US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particles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72DE40-21EB-3556-BDB7-24F3C6093CB9}"/>
              </a:ext>
            </a:extLst>
          </p:cNvPr>
          <p:cNvSpPr txBox="1"/>
          <p:nvPr/>
        </p:nvSpPr>
        <p:spPr>
          <a:xfrm>
            <a:off x="792804" y="5396937"/>
            <a:ext cx="6099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92A3D"/>
                </a:solidFill>
                <a:effectLst/>
                <a:latin typeface="-apple-system"/>
              </a:rPr>
              <a:t>The alpha particles were emitted from the radioactive substances such as radium or polonium. An alpha particle is a doubly ionized helium atoms or ions with two units of positive charge, mass number is equal to 4.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FEE6CEC-F619-77DC-9F77-B8DFE4FFE70A}"/>
              </a:ext>
            </a:extLst>
          </p:cNvPr>
          <p:cNvSpPr/>
          <p:nvPr/>
        </p:nvSpPr>
        <p:spPr>
          <a:xfrm>
            <a:off x="7431932" y="1780161"/>
            <a:ext cx="2276273" cy="3015575"/>
          </a:xfrm>
          <a:custGeom>
            <a:avLst/>
            <a:gdLst>
              <a:gd name="connsiteX0" fmla="*/ 2276273 w 2276273"/>
              <a:gd name="connsiteY0" fmla="*/ 0 h 3015575"/>
              <a:gd name="connsiteX1" fmla="*/ 0 w 2276273"/>
              <a:gd name="connsiteY1" fmla="*/ 1254869 h 3015575"/>
              <a:gd name="connsiteX2" fmla="*/ 2276273 w 2276273"/>
              <a:gd name="connsiteY2" fmla="*/ 3015575 h 3015575"/>
              <a:gd name="connsiteX3" fmla="*/ 2276273 w 2276273"/>
              <a:gd name="connsiteY3" fmla="*/ 3015575 h 301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273" h="3015575">
                <a:moveTo>
                  <a:pt x="2276273" y="0"/>
                </a:moveTo>
                <a:cubicBezTo>
                  <a:pt x="1138136" y="376136"/>
                  <a:pt x="0" y="752273"/>
                  <a:pt x="0" y="1254869"/>
                </a:cubicBezTo>
                <a:cubicBezTo>
                  <a:pt x="0" y="1757465"/>
                  <a:pt x="2276273" y="3015575"/>
                  <a:pt x="2276273" y="3015575"/>
                </a:cubicBezTo>
                <a:lnTo>
                  <a:pt x="2276273" y="3015575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1F2234-B110-AA60-7BE3-96D5E342BD4D}"/>
              </a:ext>
            </a:extLst>
          </p:cNvPr>
          <p:cNvCxnSpPr>
            <a:cxnSpLocks/>
          </p:cNvCxnSpPr>
          <p:nvPr/>
        </p:nvCxnSpPr>
        <p:spPr>
          <a:xfrm>
            <a:off x="1546698" y="2937756"/>
            <a:ext cx="8664102" cy="1838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970DC7-79F5-9BD7-B60B-FFE14E43D1A5}"/>
              </a:ext>
            </a:extLst>
          </p:cNvPr>
          <p:cNvCxnSpPr>
            <a:cxnSpLocks/>
          </p:cNvCxnSpPr>
          <p:nvPr/>
        </p:nvCxnSpPr>
        <p:spPr>
          <a:xfrm flipH="1">
            <a:off x="2629711" y="1429966"/>
            <a:ext cx="6786663" cy="37831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1EEC2A-DFBF-5354-54E1-A29C1ACBC65F}"/>
              </a:ext>
            </a:extLst>
          </p:cNvPr>
          <p:cNvCxnSpPr/>
          <p:nvPr/>
        </p:nvCxnSpPr>
        <p:spPr>
          <a:xfrm>
            <a:off x="6546715" y="3041610"/>
            <a:ext cx="3093396" cy="20286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606A6A-47E2-6B52-B394-0FD7D315B7EC}"/>
              </a:ext>
            </a:extLst>
          </p:cNvPr>
          <p:cNvCxnSpPr/>
          <p:nvPr/>
        </p:nvCxnSpPr>
        <p:spPr>
          <a:xfrm flipV="1">
            <a:off x="2412460" y="1332689"/>
            <a:ext cx="7208195" cy="1605067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3A41923-77AF-F3C8-D7B3-05ABA40CD051}"/>
              </a:ext>
            </a:extLst>
          </p:cNvPr>
          <p:cNvSpPr/>
          <p:nvPr/>
        </p:nvSpPr>
        <p:spPr>
          <a:xfrm>
            <a:off x="6167336" y="3258766"/>
            <a:ext cx="661481" cy="263065"/>
          </a:xfrm>
          <a:custGeom>
            <a:avLst/>
            <a:gdLst>
              <a:gd name="connsiteX0" fmla="*/ 0 w 661481"/>
              <a:gd name="connsiteY0" fmla="*/ 48638 h 263065"/>
              <a:gd name="connsiteX1" fmla="*/ 204281 w 661481"/>
              <a:gd name="connsiteY1" fmla="*/ 262647 h 263065"/>
              <a:gd name="connsiteX2" fmla="*/ 661481 w 661481"/>
              <a:gd name="connsiteY2" fmla="*/ 0 h 263065"/>
              <a:gd name="connsiteX3" fmla="*/ 661481 w 661481"/>
              <a:gd name="connsiteY3" fmla="*/ 0 h 26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81" h="263065">
                <a:moveTo>
                  <a:pt x="0" y="48638"/>
                </a:moveTo>
                <a:cubicBezTo>
                  <a:pt x="47017" y="159695"/>
                  <a:pt x="94034" y="270753"/>
                  <a:pt x="204281" y="262647"/>
                </a:cubicBezTo>
                <a:cubicBezTo>
                  <a:pt x="314528" y="254541"/>
                  <a:pt x="661481" y="0"/>
                  <a:pt x="661481" y="0"/>
                </a:cubicBezTo>
                <a:lnTo>
                  <a:pt x="661481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5705BD-503C-1B15-CBC9-D682B6EF8918}"/>
              </a:ext>
            </a:extLst>
          </p:cNvPr>
          <p:cNvSpPr txBox="1"/>
          <p:nvPr/>
        </p:nvSpPr>
        <p:spPr>
          <a:xfrm>
            <a:off x="2126005" y="269173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C4EB1E-49E4-C888-7398-B5C8B7B5EC12}"/>
              </a:ext>
            </a:extLst>
          </p:cNvPr>
          <p:cNvCxnSpPr>
            <a:cxnSpLocks/>
          </p:cNvCxnSpPr>
          <p:nvPr/>
        </p:nvCxnSpPr>
        <p:spPr>
          <a:xfrm>
            <a:off x="2425427" y="2963952"/>
            <a:ext cx="1018162" cy="1763694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1A0C26A-607F-722E-524F-0589508E6E0B}"/>
              </a:ext>
            </a:extLst>
          </p:cNvPr>
          <p:cNvSpPr txBox="1"/>
          <p:nvPr/>
        </p:nvSpPr>
        <p:spPr>
          <a:xfrm>
            <a:off x="2629711" y="369892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83F964-D8B8-2D2B-ECF8-400DEF809F30}"/>
              </a:ext>
            </a:extLst>
          </p:cNvPr>
          <p:cNvSpPr txBox="1"/>
          <p:nvPr/>
        </p:nvSpPr>
        <p:spPr>
          <a:xfrm>
            <a:off x="4873567" y="18673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91025F-4F1E-DC69-E937-4DE850F92779}"/>
              </a:ext>
            </a:extLst>
          </p:cNvPr>
          <p:cNvSpPr txBox="1"/>
          <p:nvPr/>
        </p:nvSpPr>
        <p:spPr>
          <a:xfrm>
            <a:off x="6340821" y="2577355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D67154-9C89-187A-1CF5-4111E68C0FB9}"/>
              </a:ext>
            </a:extLst>
          </p:cNvPr>
          <p:cNvSpPr txBox="1"/>
          <p:nvPr/>
        </p:nvSpPr>
        <p:spPr>
          <a:xfrm>
            <a:off x="6235427" y="3503418"/>
            <a:ext cx="476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endParaRPr lang="en-US" sz="2800" dirty="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11AFB53-5724-0F5F-9A9B-3E1364781708}"/>
              </a:ext>
            </a:extLst>
          </p:cNvPr>
          <p:cNvSpPr/>
          <p:nvPr/>
        </p:nvSpPr>
        <p:spPr>
          <a:xfrm>
            <a:off x="6974732" y="2691733"/>
            <a:ext cx="214333" cy="84816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81C104-F395-5013-B576-CA1325F9F948}"/>
              </a:ext>
            </a:extLst>
          </p:cNvPr>
          <p:cNvSpPr txBox="1"/>
          <p:nvPr/>
        </p:nvSpPr>
        <p:spPr>
          <a:xfrm>
            <a:off x="7177726" y="264278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59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981200" y="28576"/>
            <a:ext cx="8229600" cy="885825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Planetary Model-Rutherford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219201"/>
            <a:ext cx="4038600" cy="5135563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Most of the alpha particles did pass freely through the atom</a:t>
            </a:r>
          </a:p>
          <a:p>
            <a:r>
              <a:rPr lang="en-US">
                <a:ea typeface="ＭＳ Ｐゴシック" pitchFamily="34" charset="-128"/>
              </a:rPr>
              <a:t>A small number of alpha particles were actually deflected through very large angles</a:t>
            </a:r>
          </a:p>
          <a:p>
            <a:pPr lvl="1"/>
            <a:r>
              <a:rPr lang="en-US">
                <a:ea typeface="Arial" pitchFamily="34" charset="0"/>
              </a:rPr>
              <a:t>Some bounced backward</a:t>
            </a:r>
          </a:p>
        </p:txBody>
      </p:sp>
      <p:pic>
        <p:nvPicPr>
          <p:cNvPr id="10245" name="Picture 6" descr="29p1015_f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296989"/>
            <a:ext cx="4127500" cy="426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Planetary Model, cont.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The reaction of the alpha particle could not be explained by the plum-pudding model</a:t>
            </a:r>
          </a:p>
          <a:p>
            <a:r>
              <a:rPr lang="en-US">
                <a:ea typeface="ＭＳ Ｐゴシック" pitchFamily="34" charset="-128"/>
              </a:rPr>
              <a:t>Rutherford realized that all the positive charge in an atom must be concentrated in a very small volume</a:t>
            </a:r>
          </a:p>
          <a:p>
            <a:pPr lvl="1"/>
            <a:r>
              <a:rPr lang="en-US">
                <a:ea typeface="Arial" pitchFamily="34" charset="0"/>
              </a:rPr>
              <a:t>The mass and density of the positive charge was about the same as the alpha particle</a:t>
            </a:r>
          </a:p>
          <a:p>
            <a:r>
              <a:rPr lang="en-US">
                <a:ea typeface="ＭＳ Ｐゴシック" pitchFamily="34" charset="-128"/>
              </a:rPr>
              <a:t>Most alpha particles missed this dense region and passed through the atom</a:t>
            </a:r>
          </a:p>
          <a:p>
            <a:r>
              <a:rPr lang="en-US">
                <a:ea typeface="ＭＳ Ｐゴシック" pitchFamily="34" charset="-128"/>
              </a:rPr>
              <a:t>Occasionally an alpha particle collided with the dense region, giving it a large deflection</a:t>
            </a:r>
          </a:p>
          <a:p>
            <a:r>
              <a:rPr lang="en-US">
                <a:ea typeface="ＭＳ Ｐゴシック" pitchFamily="34" charset="-128"/>
              </a:rPr>
              <a:t>He concluded that atoms contain a </a:t>
            </a:r>
            <a:r>
              <a:rPr lang="en-US" b="1" i="1">
                <a:ea typeface="ＭＳ Ｐゴシック" pitchFamily="34" charset="-128"/>
              </a:rPr>
              <a:t>nucleus</a:t>
            </a:r>
            <a:r>
              <a:rPr lang="en-US">
                <a:ea typeface="ＭＳ Ｐゴシック" pitchFamily="34" charset="-128"/>
              </a:rPr>
              <a:t> that is positively charged and has a mass much greater than that of the electron</a:t>
            </a:r>
          </a:p>
          <a:p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F8DD-E2A6-0797-9CE7-382E40FA57A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>
                <a:ea typeface="ＭＳ Ｐゴシック" pitchFamily="34" charset="-128"/>
              </a:rPr>
              <a:t>Atomic Number and Neutrons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6" name="Picture 5" descr="A diagram of a atomic number&#10;&#10;AI-generated content may be incorrect.">
            <a:extLst>
              <a:ext uri="{FF2B5EF4-FFF2-40B4-BE49-F238E27FC236}">
                <a16:creationId xmlns:a16="http://schemas.microsoft.com/office/drawing/2014/main" id="{47C6C12F-9A70-539C-26AF-4B10D4E09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25"/>
          <a:stretch>
            <a:fillRect/>
          </a:stretch>
        </p:blipFill>
        <p:spPr>
          <a:xfrm>
            <a:off x="979249" y="1673157"/>
            <a:ext cx="5716405" cy="4533089"/>
          </a:xfrm>
          <a:prstGeom prst="rect">
            <a:avLst/>
          </a:prstGeom>
        </p:spPr>
      </p:pic>
      <p:pic>
        <p:nvPicPr>
          <p:cNvPr id="8" name="Picture 7" descr="A diagram of a atomic number&#10;&#10;AI-generated content may be incorrect.">
            <a:extLst>
              <a:ext uri="{FF2B5EF4-FFF2-40B4-BE49-F238E27FC236}">
                <a16:creationId xmlns:a16="http://schemas.microsoft.com/office/drawing/2014/main" id="{C777D36F-B6A3-893D-F7E7-5C245AB3D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480" r="-7536"/>
          <a:stretch>
            <a:fillRect/>
          </a:stretch>
        </p:blipFill>
        <p:spPr>
          <a:xfrm>
            <a:off x="7944254" y="1128408"/>
            <a:ext cx="3933217" cy="2073613"/>
          </a:xfrm>
          <a:prstGeom prst="rect">
            <a:avLst/>
          </a:prstGeom>
        </p:spPr>
      </p:pic>
      <p:pic>
        <p:nvPicPr>
          <p:cNvPr id="10" name="Picture 9" descr="A diagram of a number of protons&#10;&#10;AI-generated content may be incorrect.">
            <a:extLst>
              <a:ext uri="{FF2B5EF4-FFF2-40B4-BE49-F238E27FC236}">
                <a16:creationId xmlns:a16="http://schemas.microsoft.com/office/drawing/2014/main" id="{64279322-7A0D-CA47-6FA8-942EEFD93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0" t="61512" b="-1634"/>
          <a:stretch>
            <a:fillRect/>
          </a:stretch>
        </p:blipFill>
        <p:spPr>
          <a:xfrm>
            <a:off x="7944254" y="3562451"/>
            <a:ext cx="3112852" cy="30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3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Planetary Model, final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Rutherford suggested that the atom is a sort of miniature solar system</a:t>
            </a:r>
          </a:p>
          <a:p>
            <a:r>
              <a:rPr lang="en-US">
                <a:ea typeface="ＭＳ Ｐゴシック" pitchFamily="34" charset="-128"/>
              </a:rPr>
              <a:t>The electrons orbit the nucleus just as the planets orbit the sun</a:t>
            </a:r>
          </a:p>
          <a:p>
            <a:pPr lvl="1"/>
            <a:r>
              <a:rPr lang="en-US">
                <a:ea typeface="Arial" pitchFamily="34" charset="0"/>
              </a:rPr>
              <a:t>The electrons must move in orbits to avoid falling into the nucleus as a result of the electric force</a:t>
            </a:r>
          </a:p>
          <a:p>
            <a:r>
              <a:rPr lang="en-US">
                <a:ea typeface="ＭＳ Ｐゴシック" pitchFamily="34" charset="-128"/>
              </a:rPr>
              <a:t>The atomic nucleus contains protons</a:t>
            </a:r>
          </a:p>
          <a:p>
            <a:pPr lvl="1"/>
            <a:r>
              <a:rPr lang="en-US">
                <a:ea typeface="Arial" pitchFamily="34" charset="0"/>
              </a:rPr>
              <a:t>The charge on a proton is +</a:t>
            </a:r>
            <a:r>
              <a:rPr lang="en-US" i="1">
                <a:ea typeface="Arial" pitchFamily="34" charset="0"/>
              </a:rPr>
              <a:t>e</a:t>
            </a:r>
          </a:p>
          <a:p>
            <a:r>
              <a:rPr lang="en-US">
                <a:ea typeface="ＭＳ Ｐゴシック" pitchFamily="34" charset="-128"/>
              </a:rPr>
              <a:t>Since the total charge on an atom is zero, the number of protons must equal the number of electrons</a:t>
            </a:r>
          </a:p>
          <a:p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14D9A-B100-D799-863C-10A6105B5B40}"/>
              </a:ext>
            </a:extLst>
          </p:cNvPr>
          <p:cNvSpPr txBox="1">
            <a:spLocks/>
          </p:cNvSpPr>
          <p:nvPr/>
        </p:nvSpPr>
        <p:spPr>
          <a:xfrm>
            <a:off x="457200" y="28575"/>
            <a:ext cx="11734800" cy="8858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dirty="0">
                <a:ea typeface="ＭＳ Ｐゴシック" pitchFamily="34" charset="-128"/>
              </a:rPr>
              <a:t>Energy of Orbiting Electron vs measured ionization energy</a:t>
            </a:r>
          </a:p>
        </p:txBody>
      </p:sp>
      <p:pic>
        <p:nvPicPr>
          <p:cNvPr id="3" name="Picture 7" descr="29p1015_f03">
            <a:extLst>
              <a:ext uri="{FF2B5EF4-FFF2-40B4-BE49-F238E27FC236}">
                <a16:creationId xmlns:a16="http://schemas.microsoft.com/office/drawing/2014/main" id="{E950692A-DF45-06B5-CBD0-6F04F25B8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2246" y="1281420"/>
            <a:ext cx="5991074" cy="502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C4C7C46F-7272-BA79-F2A9-CEA0434B9A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7463" y="5500688"/>
          <a:ext cx="14319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9080" imgH="447840" progId="">
                  <p:embed/>
                </p:oleObj>
              </mc:Choice>
              <mc:Fallback>
                <p:oleObj name="Equation" r:id="rId3" imgW="649080" imgH="44784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C4C7C46F-7272-BA79-F2A9-CEA0434B9A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63" y="5500688"/>
                        <a:ext cx="1431925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F6E0C3-B855-2979-4C4B-AD2EDA034014}"/>
              </a:ext>
            </a:extLst>
          </p:cNvPr>
          <p:cNvSpPr txBox="1"/>
          <p:nvPr/>
        </p:nvSpPr>
        <p:spPr>
          <a:xfrm>
            <a:off x="282102" y="1050588"/>
            <a:ext cx="6460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 the kinetic energy of the orbiting electron.</a:t>
            </a:r>
          </a:p>
        </p:txBody>
      </p:sp>
    </p:spTree>
    <p:extLst>
      <p:ext uri="{BB962C8B-B14F-4D97-AF65-F5344CB8AC3E}">
        <p14:creationId xmlns:p14="http://schemas.microsoft.com/office/powerpoint/2010/main" val="1973274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28601"/>
            <a:ext cx="5506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based learning (PBL1):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553184"/>
            <a:ext cx="8763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Calculate the total energy required to remove the electron from the proton, of the hydrogen atom. Assume the electron’s orbit has a radius </a:t>
            </a:r>
          </a:p>
          <a:p>
            <a:r>
              <a:rPr lang="en-US" sz="3200" dirty="0"/>
              <a:t>r = 1.0 ×10</a:t>
            </a:r>
            <a:r>
              <a:rPr lang="en-US" sz="3200" baseline="30000" dirty="0"/>
              <a:t>-10</a:t>
            </a:r>
            <a:r>
              <a:rPr lang="en-US" sz="3200" dirty="0"/>
              <a:t> m. Find the electric potential energy in this model of the hydrogen atom. What is the change in this potential energy when the atom is ionized?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981200" y="28576"/>
            <a:ext cx="8229600" cy="885825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Major Problem with the Planetary Model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219201"/>
            <a:ext cx="4038600" cy="5135563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Stability of the electron orbit</a:t>
            </a:r>
          </a:p>
          <a:p>
            <a:pPr lvl="1"/>
            <a:r>
              <a:rPr lang="en-US">
                <a:ea typeface="Arial" pitchFamily="34" charset="0"/>
              </a:rPr>
              <a:t>Atoms are stable</a:t>
            </a:r>
          </a:p>
          <a:p>
            <a:pPr lvl="1"/>
            <a:r>
              <a:rPr lang="en-US">
                <a:ea typeface="Arial" pitchFamily="34" charset="0"/>
              </a:rPr>
              <a:t>Atoms should not be stable in the model</a:t>
            </a:r>
          </a:p>
          <a:p>
            <a:r>
              <a:rPr lang="en-US">
                <a:ea typeface="ＭＳ Ｐゴシック" pitchFamily="34" charset="-128"/>
              </a:rPr>
              <a:t>There was no way to fix the planetary model to make the atom stable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29.1</a:t>
            </a:r>
          </a:p>
        </p:txBody>
      </p:sp>
      <p:pic>
        <p:nvPicPr>
          <p:cNvPr id="16389" name="Picture 6" descr="29p1018_f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1" y="1600201"/>
            <a:ext cx="426561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Stability Details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Since the electrons are undergoing accelerated motion, they should emit electromagnetic radiation</a:t>
            </a:r>
          </a:p>
          <a:p>
            <a:r>
              <a:rPr lang="en-US">
                <a:ea typeface="ＭＳ Ｐゴシック" pitchFamily="34" charset="-128"/>
              </a:rPr>
              <a:t>As the electron loses energy, it should spiral into inward to the nucleus</a:t>
            </a:r>
          </a:p>
          <a:p>
            <a:r>
              <a:rPr lang="en-US">
                <a:ea typeface="ＭＳ Ｐゴシック" pitchFamily="34" charset="-128"/>
              </a:rPr>
              <a:t>The atom would be inherently unstable</a:t>
            </a:r>
          </a:p>
          <a:p>
            <a:r>
              <a:rPr lang="en-US">
                <a:ea typeface="ＭＳ Ｐゴシック" pitchFamily="34" charset="-128"/>
              </a:rPr>
              <a:t>It should only last a fraction of a second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Quantum Theory Solution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Quantum theory avoids the problem of unstable electrons</a:t>
            </a:r>
          </a:p>
          <a:p>
            <a:pPr lvl="1"/>
            <a:r>
              <a:rPr lang="en-US">
                <a:ea typeface="Arial" pitchFamily="34" charset="0"/>
              </a:rPr>
              <a:t>It replaces orbits with discrete energy levels</a:t>
            </a:r>
          </a:p>
          <a:p>
            <a:r>
              <a:rPr lang="en-US">
                <a:ea typeface="ＭＳ Ｐゴシック" pitchFamily="34" charset="-128"/>
              </a:rPr>
              <a:t>Quantum theory says the electrons are not simple particles that obey Newton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>
                <a:ea typeface="ＭＳ Ｐゴシック" pitchFamily="34" charset="-128"/>
              </a:rPr>
              <a:t>s laws and spiral into the nucleus</a:t>
            </a:r>
          </a:p>
          <a:p>
            <a:r>
              <a:rPr lang="en-US">
                <a:ea typeface="ＭＳ Ｐゴシック" pitchFamily="34" charset="-128"/>
              </a:rPr>
              <a:t>The electron is a wave-particle described by a wave function with discrete energy levels</a:t>
            </a:r>
          </a:p>
          <a:p>
            <a:r>
              <a:rPr lang="en-US">
                <a:ea typeface="ＭＳ Ｐゴシック" pitchFamily="34" charset="-128"/>
              </a:rPr>
              <a:t>Electrons gain or lose energy only when they undergo a transition between energy levels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What JWST saw inside our most massive galaxy cluster - Big Think">
            <a:extLst>
              <a:ext uri="{FF2B5EF4-FFF2-40B4-BE49-F238E27FC236}">
                <a16:creationId xmlns:a16="http://schemas.microsoft.com/office/drawing/2014/main" id="{EA0A6173-AA7E-DC88-79D7-B397F9CA1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8C698-4E16-2CE5-C759-689937F0E7D2}"/>
              </a:ext>
            </a:extLst>
          </p:cNvPr>
          <p:cNvSpPr txBox="1"/>
          <p:nvPr/>
        </p:nvSpPr>
        <p:spPr>
          <a:xfrm>
            <a:off x="0" y="831292"/>
            <a:ext cx="31845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James Web Space Telescope Image: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the most massive galaxy cluster from back when the Universe was just 6.4 billion years old, less than half its present age: El Gordo.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With a total mass of about 3 quadrillion (3 × 10^15) suns, including both normal and dark matter, it’s the largest collection of mass at such early times ever seen. 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EAC6C-5F22-407C-CA53-72FA59EBDC52}"/>
              </a:ext>
            </a:extLst>
          </p:cNvPr>
          <p:cNvSpPr txBox="1"/>
          <p:nvPr/>
        </p:nvSpPr>
        <p:spPr>
          <a:xfrm>
            <a:off x="2521895" y="0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El Gordo.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7290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81200" y="28576"/>
            <a:ext cx="8229600" cy="885825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Formation of Spectra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3810001"/>
            <a:ext cx="8229600" cy="2544763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When light from a pure blackbody source passes through a gas, atoms in the gas absorb light at certain wavelengths</a:t>
            </a:r>
          </a:p>
          <a:p>
            <a:r>
              <a:rPr lang="en-US">
                <a:ea typeface="ＭＳ Ｐゴシック" pitchFamily="34" charset="-128"/>
              </a:rPr>
              <a:t>The values of the wavelengths have been confirmed in the laboratory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29.2</a:t>
            </a:r>
          </a:p>
        </p:txBody>
      </p:sp>
      <p:pic>
        <p:nvPicPr>
          <p:cNvPr id="21509" name="Picture 6" descr="29p1019_f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1254126"/>
            <a:ext cx="81534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E:\Media\Image_Library\chapter29\29p1019_f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691788"/>
            <a:ext cx="8915400" cy="1937613"/>
          </a:xfrm>
          <a:prstGeom prst="rect">
            <a:avLst/>
          </a:prstGeom>
          <a:noFill/>
        </p:spPr>
      </p:pic>
      <p:pic>
        <p:nvPicPr>
          <p:cNvPr id="110596" name="Picture 4" descr="E:\Media\Image_Library\chapter29\29p1019_f0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75740"/>
            <a:ext cx="6705600" cy="33438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62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Pattern of spectral lines is different for each element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Questions About Spectra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Why do the lines occur at specific wavelengths?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Why do absorption and emission lines occur at the same wavelength?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What determines the pattern of wavelengths?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Why are the wavelengths different for different elements?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Photon Energy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energy of a photon is </a:t>
            </a:r>
            <a:r>
              <a:rPr lang="en-US" dirty="0" err="1">
                <a:ea typeface="ＭＳ Ｐゴシック" pitchFamily="34" charset="-128"/>
              </a:rPr>
              <a:t>E</a:t>
            </a:r>
            <a:r>
              <a:rPr lang="en-US" baseline="-25000" dirty="0" err="1">
                <a:ea typeface="ＭＳ Ｐゴシック" pitchFamily="34" charset="-128"/>
              </a:rPr>
              <a:t>photon</a:t>
            </a:r>
            <a:r>
              <a:rPr lang="en-US" dirty="0">
                <a:ea typeface="ＭＳ Ｐゴシック" pitchFamily="34" charset="-128"/>
              </a:rPr>
              <a:t>  = h ƒ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Since total energy is conserved, the energy of the photon is the difference in the energy of the atom before and after emission or absorption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Since atomic emission occurs only at certain discrete wavelengths, </a:t>
            </a:r>
            <a:r>
              <a:rPr lang="en-US" b="1" dirty="0">
                <a:ea typeface="ＭＳ Ｐゴシック" pitchFamily="34" charset="-128"/>
              </a:rPr>
              <a:t>the energy of the orbiting electron can only have certain discrete values</a:t>
            </a:r>
          </a:p>
          <a:p>
            <a:endParaRPr lang="en-US" b="1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According to Newton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mechanics, the radius of the electron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orbit can have a continuous range of values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Photon Energy and Newton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Based on Newton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mechanics, there is no way for the planetary orbit picture to give discrete electron energies </a:t>
            </a:r>
          </a:p>
          <a:p>
            <a:pPr lvl="1"/>
            <a:r>
              <a:rPr lang="en-US" dirty="0">
                <a:ea typeface="Arial" pitchFamily="34" charset="0"/>
              </a:rPr>
              <a:t>Energies of an orbiting electron could have a continuous range of values</a:t>
            </a:r>
          </a:p>
          <a:p>
            <a:pPr lvl="1"/>
            <a:r>
              <a:rPr lang="en-US" dirty="0">
                <a:ea typeface="Arial" pitchFamily="34" charset="0"/>
              </a:rPr>
              <a:t>So there is no way to explain the existence of discrete spectral lines</a:t>
            </a:r>
          </a:p>
          <a:p>
            <a:pPr lvl="1"/>
            <a:endParaRPr lang="en-US" dirty="0">
              <a:ea typeface="Arial" pitchFamily="34" charset="0"/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  <a:ea typeface="Arial" pitchFamily="34" charset="0"/>
              </a:rPr>
              <a:t>The problem is resolved in quantum mechanics</a:t>
            </a:r>
            <a:r>
              <a:rPr lang="ja-JP" altLang="en-US" b="1">
                <a:solidFill>
                  <a:srgbClr val="FF0000"/>
                </a:solidFill>
                <a:ea typeface="ＭＳ Ｐゴシック" pitchFamily="34" charset="-128"/>
              </a:rPr>
              <a:t>’</a:t>
            </a:r>
            <a:r>
              <a:rPr lang="en-US" altLang="ja-JP" b="1" dirty="0">
                <a:solidFill>
                  <a:srgbClr val="FF0000"/>
                </a:solidFill>
                <a:ea typeface="ＭＳ Ｐゴシック" pitchFamily="34" charset="-128"/>
              </a:rPr>
              <a:t> explanation of the electron</a:t>
            </a:r>
            <a:r>
              <a:rPr lang="ja-JP" altLang="en-US" b="1">
                <a:solidFill>
                  <a:srgbClr val="FF0000"/>
                </a:solidFill>
                <a:ea typeface="ＭＳ Ｐゴシック" pitchFamily="34" charset="-128"/>
              </a:rPr>
              <a:t>’</a:t>
            </a:r>
            <a:r>
              <a:rPr lang="en-US" altLang="ja-JP" b="1" dirty="0">
                <a:solidFill>
                  <a:srgbClr val="FF0000"/>
                </a:solidFill>
                <a:ea typeface="ＭＳ Ｐゴシック" pitchFamily="34" charset="-128"/>
              </a:rPr>
              <a:t>s state in terms of a wave function instead of an orbit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981200" y="28576"/>
            <a:ext cx="8229600" cy="885825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Atomic Energy Levels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219201"/>
            <a:ext cx="4038600" cy="5135563"/>
          </a:xfrm>
        </p:spPr>
        <p:txBody>
          <a:bodyPr/>
          <a:lstStyle/>
          <a:p>
            <a:r>
              <a:rPr lang="en-US" sz="2200">
                <a:ea typeface="ＭＳ Ｐゴシック" pitchFamily="34" charset="-128"/>
              </a:rPr>
              <a:t>The energy of an atom is quantized</a:t>
            </a:r>
          </a:p>
          <a:p>
            <a:r>
              <a:rPr lang="en-US" sz="2200">
                <a:ea typeface="ＭＳ Ｐゴシック" pitchFamily="34" charset="-128"/>
              </a:rPr>
              <a:t>The energy of an absorbed or emitted photon is equal to the difference in energy between two discrete atomic energy levels</a:t>
            </a:r>
          </a:p>
          <a:p>
            <a:r>
              <a:rPr lang="en-US" sz="2200">
                <a:ea typeface="ＭＳ Ｐゴシック" pitchFamily="34" charset="-128"/>
              </a:rPr>
              <a:t>The frequencies of the lines give the spacing between the atom</a:t>
            </a:r>
            <a:r>
              <a:rPr lang="ja-JP" altLang="en-US" sz="2200">
                <a:ea typeface="ＭＳ Ｐゴシック" pitchFamily="34" charset="-128"/>
              </a:rPr>
              <a:t>’</a:t>
            </a:r>
            <a:r>
              <a:rPr lang="en-US" altLang="ja-JP" sz="2200">
                <a:ea typeface="ＭＳ Ｐゴシック" pitchFamily="34" charset="-128"/>
              </a:rPr>
              <a:t>s energy levels</a:t>
            </a:r>
          </a:p>
          <a:p>
            <a:r>
              <a:rPr lang="en-US" sz="2200">
                <a:ea typeface="ＭＳ Ｐゴシック" pitchFamily="34" charset="-128"/>
              </a:rPr>
              <a:t>Explained the experimental evidence of discrete spectral lines</a:t>
            </a: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29.2</a:t>
            </a:r>
          </a:p>
        </p:txBody>
      </p:sp>
      <p:pic>
        <p:nvPicPr>
          <p:cNvPr id="26629" name="Picture 6" descr="29p1020_f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1" y="1143000"/>
            <a:ext cx="23272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Ideas In Bohr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>
                <a:ea typeface="ＭＳ Ｐゴシック" pitchFamily="34" charset="-128"/>
              </a:rPr>
              <a:t>s Model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Circular electron orbits</a:t>
            </a:r>
          </a:p>
          <a:p>
            <a:pPr lvl="1"/>
            <a:r>
              <a:rPr lang="en-US">
                <a:ea typeface="Arial" pitchFamily="34" charset="0"/>
              </a:rPr>
              <a:t>For simplification</a:t>
            </a:r>
          </a:p>
          <a:p>
            <a:r>
              <a:rPr lang="en-US">
                <a:ea typeface="ＭＳ Ｐゴシック" pitchFamily="34" charset="-128"/>
              </a:rPr>
              <a:t>Used hydrogen</a:t>
            </a:r>
          </a:p>
          <a:p>
            <a:pPr lvl="1"/>
            <a:r>
              <a:rPr lang="en-US">
                <a:ea typeface="Arial" pitchFamily="34" charset="0"/>
              </a:rPr>
              <a:t>Simplest atom</a:t>
            </a:r>
          </a:p>
          <a:p>
            <a:r>
              <a:rPr lang="en-US">
                <a:ea typeface="ＭＳ Ｐゴシック" pitchFamily="34" charset="-128"/>
              </a:rPr>
              <a:t>Postulated only certain electron orbits are allowed</a:t>
            </a:r>
          </a:p>
          <a:p>
            <a:pPr lvl="1"/>
            <a:r>
              <a:rPr lang="en-US">
                <a:ea typeface="Arial" pitchFamily="34" charset="0"/>
              </a:rPr>
              <a:t>To explain discrete spectral lines</a:t>
            </a:r>
          </a:p>
          <a:p>
            <a:pPr lvl="1"/>
            <a:r>
              <a:rPr lang="en-US">
                <a:ea typeface="Arial" pitchFamily="34" charset="0"/>
              </a:rPr>
              <a:t>Only specific values of r are allowed</a:t>
            </a:r>
          </a:p>
          <a:p>
            <a:pPr lvl="1"/>
            <a:r>
              <a:rPr lang="en-US">
                <a:ea typeface="Arial" pitchFamily="34" charset="0"/>
              </a:rPr>
              <a:t>Then only specific energies are allowed based on the values of r</a:t>
            </a:r>
          </a:p>
          <a:p>
            <a:r>
              <a:rPr lang="en-US">
                <a:ea typeface="ＭＳ Ｐゴシック" pitchFamily="34" charset="-128"/>
              </a:rPr>
              <a:t>Energy level diagrams can be used to show absorption and emission of photons</a:t>
            </a:r>
          </a:p>
          <a:p>
            <a:r>
              <a:rPr lang="en-US">
                <a:ea typeface="ＭＳ Ｐゴシック" pitchFamily="34" charset="-128"/>
              </a:rPr>
              <a:t>Explained the experimental evidence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981200" y="28576"/>
            <a:ext cx="8229600" cy="885825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Energy Levels</a:t>
            </a:r>
          </a:p>
        </p:txBody>
      </p:sp>
      <p:sp>
        <p:nvSpPr>
          <p:cNvPr id="29699" name="Content Placeholder 3"/>
          <p:cNvSpPr>
            <a:spLocks noGrp="1"/>
          </p:cNvSpPr>
          <p:nvPr>
            <p:ph sz="half" idx="1"/>
          </p:nvPr>
        </p:nvSpPr>
        <p:spPr>
          <a:xfrm>
            <a:off x="1981200" y="4876800"/>
            <a:ext cx="7848600" cy="1752600"/>
          </a:xfrm>
        </p:spPr>
        <p:txBody>
          <a:bodyPr/>
          <a:lstStyle/>
          <a:p>
            <a:r>
              <a:rPr lang="en-US" sz="1400" dirty="0">
                <a:ea typeface="ＭＳ Ｐゴシック" pitchFamily="34" charset="-128"/>
              </a:rPr>
              <a:t>Each</a:t>
            </a:r>
            <a:r>
              <a:rPr lang="en-US" sz="1600" dirty="0">
                <a:ea typeface="ＭＳ Ｐゴシック" pitchFamily="34" charset="-128"/>
              </a:rPr>
              <a:t> allowed orbit is a quantum state of the electron</a:t>
            </a:r>
          </a:p>
          <a:p>
            <a:r>
              <a:rPr lang="en-US" sz="1600" dirty="0">
                <a:ea typeface="ＭＳ Ｐゴシック" pitchFamily="34" charset="-128"/>
              </a:rPr>
              <a:t>E</a:t>
            </a:r>
            <a:r>
              <a:rPr lang="en-US" sz="1600" baseline="-25000" dirty="0">
                <a:ea typeface="ＭＳ Ｐゴシック" pitchFamily="34" charset="-128"/>
              </a:rPr>
              <a:t>1</a:t>
            </a:r>
            <a:r>
              <a:rPr lang="en-US" sz="1600" dirty="0">
                <a:ea typeface="ＭＳ Ｐゴシック" pitchFamily="34" charset="-128"/>
              </a:rPr>
              <a:t> is the </a:t>
            </a:r>
            <a:r>
              <a:rPr lang="en-US" sz="1600" b="1" i="1" dirty="0">
                <a:ea typeface="ＭＳ Ｐゴシック" pitchFamily="34" charset="-128"/>
              </a:rPr>
              <a:t>ground state</a:t>
            </a:r>
          </a:p>
          <a:p>
            <a:pPr lvl="1"/>
            <a:r>
              <a:rPr lang="en-US" sz="1400" dirty="0">
                <a:ea typeface="Arial" pitchFamily="34" charset="0"/>
              </a:rPr>
              <a:t>The state of lowest possible energy for the atom</a:t>
            </a:r>
          </a:p>
          <a:p>
            <a:r>
              <a:rPr lang="en-US" sz="1600" dirty="0">
                <a:ea typeface="ＭＳ Ｐゴシック" pitchFamily="34" charset="-128"/>
              </a:rPr>
              <a:t>Other states are </a:t>
            </a:r>
            <a:r>
              <a:rPr lang="en-US" sz="1600" b="1" i="1" dirty="0">
                <a:ea typeface="ＭＳ Ｐゴシック" pitchFamily="34" charset="-128"/>
              </a:rPr>
              <a:t>excited states</a:t>
            </a:r>
          </a:p>
          <a:p>
            <a:r>
              <a:rPr lang="en-US" sz="1600" dirty="0">
                <a:ea typeface="ＭＳ Ｐゴシック" pitchFamily="34" charset="-128"/>
              </a:rPr>
              <a:t>Photons are emitted when electrons fall from higher to lower states</a:t>
            </a:r>
          </a:p>
          <a:p>
            <a:r>
              <a:rPr lang="en-US" sz="1600" dirty="0">
                <a:ea typeface="ＭＳ Ｐゴシック" pitchFamily="34" charset="-128"/>
              </a:rPr>
              <a:t>When photons are absorbed, the electron undergoes a transition to a higher state</a:t>
            </a:r>
            <a:endParaRPr lang="en-US" sz="1800" dirty="0">
              <a:ea typeface="ＭＳ Ｐゴシック" pitchFamily="34" charset="-128"/>
            </a:endParaRPr>
          </a:p>
        </p:txBody>
      </p:sp>
      <p:pic>
        <p:nvPicPr>
          <p:cNvPr id="29701" name="Picture 6" descr="29p1022_f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35765"/>
            <a:ext cx="9144000" cy="326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Angular Momentum and r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To determine the allowed values of the radius, </a:t>
            </a:r>
            <a:r>
              <a:rPr lang="en-US" i="1">
                <a:ea typeface="ＭＳ Ｐゴシック" pitchFamily="34" charset="-128"/>
              </a:rPr>
              <a:t>r,</a:t>
            </a:r>
            <a:r>
              <a:rPr lang="en-US">
                <a:ea typeface="ＭＳ Ｐゴシック" pitchFamily="34" charset="-128"/>
              </a:rPr>
              <a:t> Bohr proposed that the orbital angular momentum of the electron could only have certain values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  <a:p>
            <a:pPr lvl="1"/>
            <a:r>
              <a:rPr lang="en-US">
                <a:ea typeface="Arial" pitchFamily="34" charset="0"/>
              </a:rPr>
              <a:t>n = 1, 2, 3, … is an integer and </a:t>
            </a:r>
            <a:r>
              <a:rPr lang="en-US" i="1">
                <a:ea typeface="Arial" pitchFamily="34" charset="0"/>
              </a:rPr>
              <a:t>h</a:t>
            </a:r>
            <a:r>
              <a:rPr lang="en-US">
                <a:ea typeface="Arial" pitchFamily="34" charset="0"/>
              </a:rPr>
              <a:t> is Planck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>
                <a:ea typeface="ＭＳ Ｐゴシック" pitchFamily="34" charset="-128"/>
              </a:rPr>
              <a:t>s constant</a:t>
            </a:r>
          </a:p>
          <a:p>
            <a:r>
              <a:rPr lang="en-US">
                <a:ea typeface="ＭＳ Ｐゴシック" pitchFamily="34" charset="-128"/>
              </a:rPr>
              <a:t>Combining this with the orbital motion of the electron, the radii of allowed orbits can be found</a:t>
            </a:r>
          </a:p>
        </p:txBody>
      </p:sp>
      <p:graphicFrame>
        <p:nvGraphicFramePr>
          <p:cNvPr id="30724" name="Object 2"/>
          <p:cNvGraphicFramePr>
            <a:graphicFrameLocks noChangeAspect="1"/>
          </p:cNvGraphicFramePr>
          <p:nvPr/>
        </p:nvGraphicFramePr>
        <p:xfrm>
          <a:off x="3924300" y="2451100"/>
          <a:ext cx="1219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4000" imgH="383760" progId="">
                  <p:embed/>
                </p:oleObj>
              </mc:Choice>
              <mc:Fallback>
                <p:oleObj name="Equation" r:id="rId2" imgW="594000" imgH="383760" progId="">
                  <p:embed/>
                  <p:pic>
                    <p:nvPicPr>
                      <p:cNvPr id="307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451100"/>
                        <a:ext cx="12192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3"/>
          <p:cNvGraphicFramePr>
            <a:graphicFrameLocks noChangeAspect="1"/>
          </p:cNvGraphicFramePr>
          <p:nvPr/>
        </p:nvGraphicFramePr>
        <p:xfrm>
          <a:off x="3544888" y="4841875"/>
          <a:ext cx="2627312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15720" imgH="475200" progId="">
                  <p:embed/>
                </p:oleObj>
              </mc:Choice>
              <mc:Fallback>
                <p:oleObj name="Equation" r:id="rId4" imgW="1215720" imgH="475200" progId="">
                  <p:embed/>
                  <p:pic>
                    <p:nvPicPr>
                      <p:cNvPr id="3072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4888" y="4841875"/>
                        <a:ext cx="2627312" cy="1030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Values of r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The only variable is n</a:t>
            </a:r>
          </a:p>
          <a:p>
            <a:pPr lvl="1"/>
            <a:r>
              <a:rPr lang="en-US">
                <a:ea typeface="Arial" pitchFamily="34" charset="0"/>
              </a:rPr>
              <a:t>The other terms in the equation for r are constants</a:t>
            </a:r>
          </a:p>
          <a:p>
            <a:r>
              <a:rPr lang="en-US">
                <a:ea typeface="ＭＳ Ｐゴシック" pitchFamily="34" charset="-128"/>
              </a:rPr>
              <a:t>The orbital radius of an electron in a hydrogen atom can have only these values</a:t>
            </a:r>
          </a:p>
          <a:p>
            <a:pPr lvl="1"/>
            <a:r>
              <a:rPr lang="en-US">
                <a:ea typeface="Arial" pitchFamily="34" charset="0"/>
              </a:rPr>
              <a:t>Shows the orbital radii are quantized</a:t>
            </a:r>
          </a:p>
          <a:p>
            <a:r>
              <a:rPr lang="en-US">
                <a:ea typeface="ＭＳ Ｐゴシック" pitchFamily="34" charset="-128"/>
              </a:rPr>
              <a:t>The smallest value of r corresponds to n = 1</a:t>
            </a:r>
          </a:p>
          <a:p>
            <a:pPr lvl="1"/>
            <a:r>
              <a:rPr lang="en-US">
                <a:ea typeface="Arial" pitchFamily="34" charset="0"/>
              </a:rPr>
              <a:t>This is called the </a:t>
            </a:r>
            <a:r>
              <a:rPr lang="en-US" b="1" i="1">
                <a:ea typeface="Arial" pitchFamily="34" charset="0"/>
              </a:rPr>
              <a:t>Bohr radius </a:t>
            </a:r>
            <a:r>
              <a:rPr lang="en-US">
                <a:ea typeface="Arial" pitchFamily="34" charset="0"/>
              </a:rPr>
              <a:t>of the hydrogen atom and is the smallest orbit allowed in the Bohr model</a:t>
            </a:r>
          </a:p>
          <a:p>
            <a:pPr lvl="1"/>
            <a:r>
              <a:rPr lang="en-US">
                <a:ea typeface="Arial" pitchFamily="34" charset="0"/>
              </a:rPr>
              <a:t>For n = 1, r = 0.053 nm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990901-B212-6EE1-2EF9-389D399C562C}"/>
              </a:ext>
            </a:extLst>
          </p:cNvPr>
          <p:cNvSpPr txBox="1"/>
          <p:nvPr/>
        </p:nvSpPr>
        <p:spPr>
          <a:xfrm>
            <a:off x="9075906" y="126460"/>
            <a:ext cx="2928025" cy="5536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world of our experience is not the whole story:</a:t>
            </a:r>
            <a:r>
              <a:rPr lang="en-US" sz="2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lnSpc>
                <a:spcPts val="18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8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way we perceive time, space, and objects may not be the fundamental nature of reality, especially at the quantum level, where properties are not definite until observed.</a:t>
            </a:r>
          </a:p>
        </p:txBody>
      </p:sp>
      <p:pic>
        <p:nvPicPr>
          <p:cNvPr id="5" name="Thought experiment «BRAIN IN A VAT» (English) #filosofix">
            <a:hlinkClick r:id="" action="ppaction://media"/>
            <a:extLst>
              <a:ext uri="{FF2B5EF4-FFF2-40B4-BE49-F238E27FC236}">
                <a16:creationId xmlns:a16="http://schemas.microsoft.com/office/drawing/2014/main" id="{C41BBA62-CF81-DDDD-0177-2BF0B13C0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917" y="126460"/>
            <a:ext cx="11336014" cy="637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14400"/>
            <a:ext cx="9144000" cy="5715000"/>
          </a:xfrm>
        </p:spPr>
        <p:txBody>
          <a:bodyPr/>
          <a:lstStyle/>
          <a:p>
            <a:r>
              <a:rPr lang="en-US" dirty="0"/>
              <a:t>In a previous problem 1 we used an approximate orbital radius r = 1.0 ×10</a:t>
            </a:r>
            <a:r>
              <a:rPr lang="en-US" baseline="30000" dirty="0"/>
              <a:t>-10</a:t>
            </a:r>
            <a:r>
              <a:rPr lang="en-US" dirty="0"/>
              <a:t> m for the hydrogen atom as estimated from measurements of the atomic spacing in molecules and solids. Calculate r from the Bohr model for the lowest three energy levels, that is the levels corresponding to n = 1, 2, and 3.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Energy Values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The energies corresponding to the allowed values of r can also be calculated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The only variable is n, which is an integer and can have values n = 1, 2, 3, …</a:t>
            </a:r>
          </a:p>
          <a:p>
            <a:r>
              <a:rPr lang="en-US">
                <a:ea typeface="ＭＳ Ｐゴシック" pitchFamily="34" charset="-128"/>
              </a:rPr>
              <a:t>Therefore, the energy levels in the hydrogen atom are also quantized</a:t>
            </a:r>
          </a:p>
          <a:p>
            <a:r>
              <a:rPr lang="en-US">
                <a:ea typeface="ＭＳ Ｐゴシック" pitchFamily="34" charset="-128"/>
              </a:rPr>
              <a:t>For the hydrogen atom, this becomes</a:t>
            </a:r>
          </a:p>
        </p:txBody>
      </p:sp>
      <p:graphicFrame>
        <p:nvGraphicFramePr>
          <p:cNvPr id="32772" name="Object 2"/>
          <p:cNvGraphicFramePr>
            <a:graphicFrameLocks noChangeAspect="1"/>
          </p:cNvGraphicFramePr>
          <p:nvPr/>
        </p:nvGraphicFramePr>
        <p:xfrm>
          <a:off x="2554289" y="2057401"/>
          <a:ext cx="533082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68520" imgH="475200" progId="">
                  <p:embed/>
                </p:oleObj>
              </mc:Choice>
              <mc:Fallback>
                <p:oleObj name="Equation" r:id="rId2" imgW="2468520" imgH="475200" progId="">
                  <p:embed/>
                  <p:pic>
                    <p:nvPicPr>
                      <p:cNvPr id="3277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4289" y="2057401"/>
                        <a:ext cx="5330825" cy="103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3"/>
          <p:cNvGraphicFramePr>
            <a:graphicFrameLocks noChangeAspect="1"/>
          </p:cNvGraphicFramePr>
          <p:nvPr/>
        </p:nvGraphicFramePr>
        <p:xfrm>
          <a:off x="2667000" y="5257801"/>
          <a:ext cx="20701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8560" imgH="383760" progId="">
                  <p:embed/>
                </p:oleObj>
              </mc:Choice>
              <mc:Fallback>
                <p:oleObj name="Equation" r:id="rId4" imgW="1078560" imgH="383760" progId="">
                  <p:embed/>
                  <p:pic>
                    <p:nvPicPr>
                      <p:cNvPr id="3277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257801"/>
                        <a:ext cx="2070100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981200" y="28576"/>
            <a:ext cx="8229600" cy="885825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Energy Level Diagram for Hydrogen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219201"/>
            <a:ext cx="4038600" cy="5135563"/>
          </a:xfrm>
        </p:spPr>
        <p:txBody>
          <a:bodyPr/>
          <a:lstStyle/>
          <a:p>
            <a:r>
              <a:rPr lang="en-US" sz="2400">
                <a:ea typeface="ＭＳ Ｐゴシック" pitchFamily="34" charset="-128"/>
              </a:rPr>
              <a:t>The negative energies come from the convention that PE</a:t>
            </a:r>
            <a:r>
              <a:rPr lang="en-US" sz="2400" baseline="-25000">
                <a:ea typeface="ＭＳ Ｐゴシック" pitchFamily="34" charset="-128"/>
              </a:rPr>
              <a:t>elec</a:t>
            </a:r>
            <a:r>
              <a:rPr lang="en-US" sz="2400">
                <a:ea typeface="ＭＳ Ｐゴシック" pitchFamily="34" charset="-128"/>
              </a:rPr>
              <a:t> = 0 when the electron is infinitely far from the proton</a:t>
            </a:r>
          </a:p>
          <a:p>
            <a:r>
              <a:rPr lang="en-US" sz="2400">
                <a:ea typeface="ＭＳ Ｐゴシック" pitchFamily="34" charset="-128"/>
              </a:rPr>
              <a:t>The energy required to take the electron from the ground state and remove it from the atom is the </a:t>
            </a:r>
            <a:r>
              <a:rPr lang="en-US" sz="2400" i="1">
                <a:ea typeface="ＭＳ Ｐゴシック" pitchFamily="34" charset="-128"/>
              </a:rPr>
              <a:t>ionization energy</a:t>
            </a:r>
          </a:p>
          <a:p>
            <a:r>
              <a:rPr lang="en-US" sz="2400">
                <a:ea typeface="ＭＳ Ｐゴシック" pitchFamily="34" charset="-128"/>
              </a:rPr>
              <a:t>The arrows show some possible transitions leading to emissions of photons 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29.3</a:t>
            </a:r>
          </a:p>
        </p:txBody>
      </p:sp>
      <p:pic>
        <p:nvPicPr>
          <p:cNvPr id="33797" name="Picture 6" descr="29p1024_f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1" y="1066800"/>
            <a:ext cx="37512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ea typeface="ＭＳ Ｐゴシック" pitchFamily="34" charset="-128"/>
              </a:rPr>
              <a:t>Quantum Theory and the Kinetic Theory of Gases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Quantum theory explains the claim that the collisions between atoms in a gas are elastic</a:t>
            </a:r>
          </a:p>
          <a:p>
            <a:r>
              <a:rPr lang="en-US">
                <a:ea typeface="ＭＳ Ｐゴシック" pitchFamily="34" charset="-128"/>
              </a:rPr>
              <a:t>At room temperature, the kinetic energy of the colliding atoms is smaller than the spacing between the ground and the excited states</a:t>
            </a:r>
          </a:p>
          <a:p>
            <a:r>
              <a:rPr lang="en-US">
                <a:ea typeface="ＭＳ Ｐゴシック" pitchFamily="34" charset="-128"/>
              </a:rPr>
              <a:t>A collision does not involve enough energy to cause  a transition to a higher level</a:t>
            </a:r>
          </a:p>
          <a:p>
            <a:r>
              <a:rPr lang="en-US">
                <a:ea typeface="ＭＳ Ｐゴシック" pitchFamily="34" charset="-128"/>
              </a:rPr>
              <a:t>The atoms stay in their ground state </a:t>
            </a:r>
          </a:p>
          <a:p>
            <a:pPr lvl="1"/>
            <a:r>
              <a:rPr lang="en-US">
                <a:ea typeface="Arial" pitchFamily="34" charset="0"/>
              </a:rPr>
              <a:t>None of their kinetic energy is converted into potential energy of the atomic electrons 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X-Rays from Atoms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The highest photon energy available in a hydrogen atom is in the ultraviolet part of the electromagnetic spectrum</a:t>
            </a:r>
          </a:p>
          <a:p>
            <a:r>
              <a:rPr lang="en-US">
                <a:ea typeface="ＭＳ Ｐゴシック" pitchFamily="34" charset="-128"/>
              </a:rPr>
              <a:t>Other atoms can emit much more energetic photons</a:t>
            </a:r>
          </a:p>
          <a:p>
            <a:r>
              <a:rPr lang="en-US">
                <a:ea typeface="ＭＳ Ｐゴシック" pitchFamily="34" charset="-128"/>
              </a:rPr>
              <a:t>May applications use X-ray photons obtained from an electron transition from E</a:t>
            </a:r>
            <a:r>
              <a:rPr lang="en-US" baseline="-25000">
                <a:ea typeface="ＭＳ Ｐゴシック" pitchFamily="34" charset="-128"/>
              </a:rPr>
              <a:t>2</a:t>
            </a:r>
            <a:r>
              <a:rPr lang="en-US">
                <a:ea typeface="ＭＳ Ｐゴシック" pitchFamily="34" charset="-128"/>
              </a:rPr>
              <a:t> to E</a:t>
            </a:r>
            <a:r>
              <a:rPr lang="en-US" baseline="-25000">
                <a:ea typeface="ＭＳ Ｐゴシック" pitchFamily="34" charset="-128"/>
              </a:rPr>
              <a:t>1</a:t>
            </a:r>
            <a:r>
              <a:rPr lang="en-US">
                <a:ea typeface="ＭＳ Ｐゴシック" pitchFamily="34" charset="-128"/>
              </a:rPr>
              <a:t> in heavier atoms</a:t>
            </a:r>
          </a:p>
          <a:p>
            <a:pPr lvl="1"/>
            <a:r>
              <a:rPr lang="en-US">
                <a:ea typeface="Arial" pitchFamily="34" charset="0"/>
              </a:rPr>
              <a:t>These are called K</a:t>
            </a:r>
            <a:r>
              <a:rPr lang="el-GR" baseline="-25000">
                <a:latin typeface="Lucida Grande" charset="0"/>
                <a:ea typeface="Arial" pitchFamily="34" charset="0"/>
              </a:rPr>
              <a:t>α</a:t>
            </a:r>
            <a:r>
              <a:rPr lang="en-US">
                <a:ea typeface="Arial" pitchFamily="34" charset="0"/>
              </a:rPr>
              <a:t>  X-rays</a:t>
            </a:r>
          </a:p>
          <a:p>
            <a:pPr lvl="1"/>
            <a:r>
              <a:rPr lang="en-US">
                <a:ea typeface="Arial" pitchFamily="34" charset="0"/>
              </a:rPr>
              <a:t>See table 29.1 for the energy of K</a:t>
            </a:r>
            <a:r>
              <a:rPr lang="el-GR" baseline="-25000">
                <a:latin typeface="Lucida Grande" charset="0"/>
                <a:ea typeface="Arial" pitchFamily="34" charset="0"/>
              </a:rPr>
              <a:t>α</a:t>
            </a:r>
            <a:r>
              <a:rPr lang="en-US">
                <a:ea typeface="Arial" pitchFamily="34" charset="0"/>
              </a:rPr>
              <a:t>  X-rays produced by some elements</a:t>
            </a:r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29.3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981200" y="28576"/>
            <a:ext cx="8229600" cy="885825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Continuous Spectrum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219201"/>
            <a:ext cx="4038600" cy="5135563"/>
          </a:xfrm>
        </p:spPr>
        <p:txBody>
          <a:bodyPr/>
          <a:lstStyle/>
          <a:p>
            <a:r>
              <a:rPr lang="en-US" sz="2400">
                <a:ea typeface="ＭＳ Ｐゴシック" pitchFamily="34" charset="-128"/>
              </a:rPr>
              <a:t>If an absorbed photon has more energy than is needed to ionize an atom, the extra energy goes into the kinetic energy of the ejected electron</a:t>
            </a:r>
          </a:p>
          <a:p>
            <a:r>
              <a:rPr lang="en-US" sz="2400">
                <a:ea typeface="ＭＳ Ｐゴシック" pitchFamily="34" charset="-128"/>
              </a:rPr>
              <a:t>This final energy can have a range of values and so the absorbed photon can have a range of values</a:t>
            </a:r>
          </a:p>
          <a:p>
            <a:r>
              <a:rPr lang="en-US" sz="2400">
                <a:ea typeface="ＭＳ Ｐゴシック" pitchFamily="34" charset="-128"/>
              </a:rPr>
              <a:t>This produces a continuous spectrum</a:t>
            </a:r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29.3</a:t>
            </a:r>
          </a:p>
        </p:txBody>
      </p:sp>
      <p:pic>
        <p:nvPicPr>
          <p:cNvPr id="36869" name="Picture 6" descr="29p1027_f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143000"/>
            <a:ext cx="27559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Quantized Angular Momentum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Bohr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>
                <a:ea typeface="ＭＳ Ｐゴシック" pitchFamily="34" charset="-128"/>
              </a:rPr>
              <a:t>s suggestion that the angular momentum of the electron is quantized was completely new</a:t>
            </a:r>
          </a:p>
          <a:p>
            <a:r>
              <a:rPr lang="en-US">
                <a:ea typeface="ＭＳ Ｐゴシック" pitchFamily="34" charset="-128"/>
              </a:rPr>
              <a:t>The assumption of quantized angular momentum can be understood in terms of de Broglie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>
                <a:ea typeface="ＭＳ Ｐゴシック" pitchFamily="34" charset="-128"/>
              </a:rPr>
              <a:t>s theory</a:t>
            </a:r>
          </a:p>
          <a:p>
            <a:pPr lvl="1"/>
            <a:r>
              <a:rPr lang="en-US">
                <a:ea typeface="Arial" pitchFamily="34" charset="0"/>
              </a:rPr>
              <a:t>Which came about 10 years after Bohr made the assumption</a:t>
            </a:r>
          </a:p>
          <a:p>
            <a:r>
              <a:rPr lang="en-US">
                <a:ea typeface="ＭＳ Ｐゴシック" pitchFamily="34" charset="-128"/>
              </a:rPr>
              <a:t>De Broglie stated that electrons have a wave character, with a wavelength of </a:t>
            </a:r>
            <a:r>
              <a:rPr lang="el-GR">
                <a:latin typeface="Lucida Grande" charset="0"/>
                <a:ea typeface="ＭＳ Ｐゴシック" pitchFamily="34" charset="-128"/>
              </a:rPr>
              <a:t>λ</a:t>
            </a:r>
            <a:r>
              <a:rPr lang="en-US">
                <a:ea typeface="ＭＳ Ｐゴシック" pitchFamily="34" charset="-128"/>
              </a:rPr>
              <a:t> = h / p</a:t>
            </a: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29.3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981200" y="28576"/>
            <a:ext cx="8229600" cy="885825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Bohr and de Broglie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219201"/>
            <a:ext cx="4038600" cy="5135563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The allowed electron orbits in the Bohr model correspond to standing waves that fit into the orbital circumference</a:t>
            </a:r>
          </a:p>
          <a:p>
            <a:r>
              <a:rPr lang="en-US">
                <a:ea typeface="ＭＳ Ｐゴシック" pitchFamily="34" charset="-128"/>
              </a:rPr>
              <a:t>Since the circumference has to be an integer number of wavelengths, 2 </a:t>
            </a:r>
            <a:r>
              <a:rPr lang="el-GR">
                <a:ea typeface="ＭＳ Ｐゴシック" pitchFamily="34" charset="-128"/>
              </a:rPr>
              <a:t>π</a:t>
            </a:r>
            <a:r>
              <a:rPr lang="en-US">
                <a:ea typeface="ＭＳ Ｐゴシック" pitchFamily="34" charset="-128"/>
              </a:rPr>
              <a:t> r = n </a:t>
            </a:r>
            <a:r>
              <a:rPr lang="el-GR">
                <a:latin typeface="Lucida Grande" charset="0"/>
                <a:ea typeface="ＭＳ Ｐゴシック" pitchFamily="34" charset="-128"/>
              </a:rPr>
              <a:t>λ</a:t>
            </a:r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This leads to Bohr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>
                <a:ea typeface="ＭＳ Ｐゴシック" pitchFamily="34" charset="-128"/>
              </a:rPr>
              <a:t>s condition for angular momentum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29.3</a:t>
            </a:r>
          </a:p>
        </p:txBody>
      </p:sp>
      <p:pic>
        <p:nvPicPr>
          <p:cNvPr id="38917" name="Picture 6" descr="29p1028_f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1" y="990601"/>
            <a:ext cx="1992313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Problems with Bohr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>
                <a:ea typeface="ＭＳ Ｐゴシック" pitchFamily="34" charset="-128"/>
              </a:rPr>
              <a:t>s Model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3993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The Bohr model was successful for atoms with one electron</a:t>
            </a:r>
          </a:p>
          <a:p>
            <a:pPr lvl="1"/>
            <a:r>
              <a:rPr lang="en-US">
                <a:ea typeface="Arial" pitchFamily="34" charset="0"/>
              </a:rPr>
              <a:t>H, He</a:t>
            </a:r>
            <a:r>
              <a:rPr lang="en-US" baseline="30000">
                <a:ea typeface="Arial" pitchFamily="34" charset="0"/>
              </a:rPr>
              <a:t>+</a:t>
            </a:r>
            <a:r>
              <a:rPr lang="en-US">
                <a:ea typeface="Arial" pitchFamily="34" charset="0"/>
              </a:rPr>
              <a:t>, etc.</a:t>
            </a:r>
          </a:p>
          <a:p>
            <a:r>
              <a:rPr lang="en-US">
                <a:ea typeface="ＭＳ Ｐゴシック" pitchFamily="34" charset="-128"/>
              </a:rPr>
              <a:t>The model does not correctly explain the properties of atoms or ions that contain two or more electrons</a:t>
            </a:r>
          </a:p>
          <a:p>
            <a:r>
              <a:rPr lang="en-US">
                <a:ea typeface="ＭＳ Ｐゴシック" pitchFamily="34" charset="-128"/>
              </a:rPr>
              <a:t>Physicists concluded that the Bohr model is not the correct quantum theory</a:t>
            </a:r>
          </a:p>
          <a:p>
            <a:pPr lvl="1"/>
            <a:r>
              <a:rPr lang="en-US">
                <a:ea typeface="Arial" pitchFamily="34" charset="0"/>
              </a:rPr>
              <a:t>It was a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transition theory</a:t>
            </a:r>
            <a:r>
              <a:rPr lang="ja-JP" altLang="en-US">
                <a:ea typeface="ＭＳ Ｐゴシック" pitchFamily="34" charset="-128"/>
              </a:rPr>
              <a:t>”</a:t>
            </a:r>
            <a:r>
              <a:rPr lang="en-US" altLang="ja-JP">
                <a:ea typeface="ＭＳ Ｐゴシック" pitchFamily="34" charset="-128"/>
              </a:rPr>
              <a:t> that help pave the way from Newton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>
                <a:ea typeface="ＭＳ Ｐゴシック" pitchFamily="34" charset="-128"/>
              </a:rPr>
              <a:t>s mechanics to modern quantum mechanics</a:t>
            </a:r>
            <a:endParaRPr lang="en-US">
              <a:ea typeface="Arial" pitchFamily="34" charset="0"/>
            </a:endParaRP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8915400" y="6324601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Section 29.3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imeline of scientific theory&#10;&#10;AI-generated content may be incorrect.">
            <a:extLst>
              <a:ext uri="{FF2B5EF4-FFF2-40B4-BE49-F238E27FC236}">
                <a16:creationId xmlns:a16="http://schemas.microsoft.com/office/drawing/2014/main" id="{2C5056B6-88DA-9694-6B54-A715C2F60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19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 txBox="1">
            <a:spLocks/>
          </p:cNvSpPr>
          <p:nvPr/>
        </p:nvSpPr>
        <p:spPr>
          <a:xfrm>
            <a:off x="1525913" y="1076163"/>
            <a:ext cx="7374896" cy="4976446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3486"/>
              </a:buClr>
              <a:buSzPct val="95000"/>
              <a:buFont typeface="Times" charset="0"/>
              <a:buChar char="•"/>
              <a:defRPr sz="2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3486"/>
              </a:buClr>
              <a:buSzPct val="85000"/>
              <a:buFont typeface="Times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3486"/>
              </a:buClr>
              <a:buSzPct val="70000"/>
              <a:buFont typeface="Times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3486"/>
              </a:buClr>
              <a:buSzPct val="65000"/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3486"/>
              </a:buClr>
              <a:buSzPct val="65000"/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ＭＳ Ｐゴシック" pitchFamily="34" charset="-128"/>
              </a:rPr>
              <a:t>Electrons</a:t>
            </a:r>
          </a:p>
          <a:p>
            <a:pPr lvl="1"/>
            <a:r>
              <a:rPr lang="en-US">
                <a:ea typeface="Arial" pitchFamily="34" charset="0"/>
              </a:rPr>
              <a:t>Carry charge of </a:t>
            </a:r>
            <a:r>
              <a:rPr lang="en-US" i="1">
                <a:ea typeface="Arial" pitchFamily="34" charset="0"/>
              </a:rPr>
              <a:t>–e</a:t>
            </a:r>
            <a:endParaRPr lang="en-US">
              <a:ea typeface="Arial" pitchFamily="34" charset="0"/>
            </a:endParaRPr>
          </a:p>
          <a:p>
            <a:r>
              <a:rPr lang="en-US">
                <a:ea typeface="ＭＳ Ｐゴシック" pitchFamily="34" charset="-128"/>
              </a:rPr>
              <a:t>Protons</a:t>
            </a:r>
          </a:p>
          <a:p>
            <a:pPr lvl="1"/>
            <a:r>
              <a:rPr lang="en-US">
                <a:ea typeface="Arial" pitchFamily="34" charset="0"/>
              </a:rPr>
              <a:t>Carry charge of </a:t>
            </a:r>
            <a:r>
              <a:rPr lang="en-US" i="1">
                <a:ea typeface="Arial" pitchFamily="34" charset="0"/>
              </a:rPr>
              <a:t>+e</a:t>
            </a:r>
            <a:endParaRPr lang="en-US">
              <a:ea typeface="Arial" pitchFamily="34" charset="0"/>
            </a:endParaRPr>
          </a:p>
          <a:p>
            <a:r>
              <a:rPr lang="en-US">
                <a:ea typeface="ＭＳ Ｐゴシック" pitchFamily="34" charset="-128"/>
              </a:rPr>
              <a:t>Neutrons</a:t>
            </a:r>
          </a:p>
          <a:p>
            <a:pPr lvl="1"/>
            <a:r>
              <a:rPr lang="en-US">
                <a:ea typeface="Arial" pitchFamily="34" charset="0"/>
              </a:rPr>
              <a:t>Carry no net electrical charge</a:t>
            </a:r>
          </a:p>
          <a:p>
            <a:pPr lvl="1"/>
            <a:r>
              <a:rPr lang="en-US">
                <a:ea typeface="Arial" pitchFamily="34" charset="0"/>
              </a:rPr>
              <a:t>Mass approximately the same as the proton</a:t>
            </a:r>
          </a:p>
          <a:p>
            <a:r>
              <a:rPr lang="en-US">
                <a:ea typeface="ＭＳ Ｐゴシック" pitchFamily="34" charset="-128"/>
              </a:rPr>
              <a:t>Ideas of quantum theory need to be applied to understand the structure of the atom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A9F41-5C10-9101-B356-456B2962081E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>
                <a:ea typeface="ＭＳ Ｐゴシック" pitchFamily="34" charset="-128"/>
              </a:rPr>
              <a:t>Particle Review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445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Particle Review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8373CB4-0C0D-0438-CCB0-A0F7AE593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423" r="-824" b="8705"/>
          <a:stretch>
            <a:fillRect/>
          </a:stretch>
        </p:blipFill>
        <p:spPr>
          <a:xfrm>
            <a:off x="0" y="967207"/>
            <a:ext cx="12192000" cy="5974192"/>
          </a:xfrm>
          <a:prstGeom prst="rect">
            <a:avLst/>
          </a:prstGeom>
        </p:spPr>
      </p:pic>
      <p:pic>
        <p:nvPicPr>
          <p:cNvPr id="7" name="Picture 6" descr="A purple square with black text&#10;&#10;AI-generated content may be incorrect.">
            <a:extLst>
              <a:ext uri="{FF2B5EF4-FFF2-40B4-BE49-F238E27FC236}">
                <a16:creationId xmlns:a16="http://schemas.microsoft.com/office/drawing/2014/main" id="{71A1FEF3-FBEE-81D2-1C22-383652F05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98" y="2140086"/>
            <a:ext cx="5419550" cy="3648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square with black text&#10;&#10;AI-generated content may be incorrect.">
            <a:extLst>
              <a:ext uri="{FF2B5EF4-FFF2-40B4-BE49-F238E27FC236}">
                <a16:creationId xmlns:a16="http://schemas.microsoft.com/office/drawing/2014/main" id="{639B1DA0-B0EE-0EF0-4F6C-2231A8CE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98" y="2140086"/>
            <a:ext cx="5419550" cy="3648806"/>
          </a:xfrm>
          <a:prstGeom prst="rect">
            <a:avLst/>
          </a:prstGeom>
        </p:spPr>
      </p:pic>
      <p:pic>
        <p:nvPicPr>
          <p:cNvPr id="4" name="Picture 3" descr="A diagram of a molecule&#10;&#10;AI-generated content may be incorrect.">
            <a:extLst>
              <a:ext uri="{FF2B5EF4-FFF2-40B4-BE49-F238E27FC236}">
                <a16:creationId xmlns:a16="http://schemas.microsoft.com/office/drawing/2014/main" id="{A95571B3-EDF6-79BB-F39E-8F464E77A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5" b="3396"/>
          <a:stretch>
            <a:fillRect/>
          </a:stretch>
        </p:blipFill>
        <p:spPr>
          <a:xfrm>
            <a:off x="330742" y="920129"/>
            <a:ext cx="5126476" cy="58114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4CF585-3A44-6315-E8EB-A40A77B48B84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>
                <a:ea typeface="ＭＳ Ｐゴシック" pitchFamily="34" charset="-128"/>
              </a:rPr>
              <a:t>Particle Review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753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81200" y="28576"/>
            <a:ext cx="8229600" cy="885825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Plum Pudding Model- </a:t>
            </a:r>
            <a:r>
              <a:rPr lang="en-US" dirty="0" err="1">
                <a:ea typeface="ＭＳ Ｐゴシック" pitchFamily="34" charset="-128"/>
              </a:rPr>
              <a:t>J.J.Thompson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219201"/>
            <a:ext cx="4038600" cy="5135563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Electrons were the first building-block particles to be discovered</a:t>
            </a:r>
          </a:p>
          <a:p>
            <a:r>
              <a:rPr lang="en-US">
                <a:ea typeface="ＭＳ Ｐゴシック" pitchFamily="34" charset="-128"/>
              </a:rPr>
              <a:t>The model suggested that the positive charge of the atom is distributed as a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pudding</a:t>
            </a:r>
            <a:r>
              <a:rPr lang="ja-JP" altLang="en-US">
                <a:ea typeface="ＭＳ Ｐゴシック" pitchFamily="34" charset="-128"/>
              </a:rPr>
              <a:t>”</a:t>
            </a:r>
            <a:r>
              <a:rPr lang="en-US" altLang="ja-JP">
                <a:ea typeface="ＭＳ Ｐゴシック" pitchFamily="34" charset="-128"/>
              </a:rPr>
              <a:t> with electrons suspended  throughout the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pudding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>
              <a:ea typeface="ＭＳ Ｐゴシック" pitchFamily="34" charset="-128"/>
            </a:endParaRPr>
          </a:p>
        </p:txBody>
      </p:sp>
      <p:pic>
        <p:nvPicPr>
          <p:cNvPr id="7173" name="Picture 6" descr="29p1014_f0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3314" y="1752600"/>
            <a:ext cx="4332287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8288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0594" name="Picture 2" descr="https://d2gne97vdumgn3.cloudfront.net/api/file/q7scUsfJTmmWVriARmB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390312"/>
            <a:ext cx="8839200" cy="4934288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F6FF3A-8194-3F16-3F40-98F32989D12E}"/>
              </a:ext>
            </a:extLst>
          </p:cNvPr>
          <p:cNvSpPr txBox="1">
            <a:spLocks/>
          </p:cNvSpPr>
          <p:nvPr/>
        </p:nvSpPr>
        <p:spPr>
          <a:xfrm>
            <a:off x="1981200" y="28576"/>
            <a:ext cx="8229600" cy="8858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>
                <a:ea typeface="ＭＳ Ｐゴシック" pitchFamily="34" charset="-128"/>
              </a:rPr>
              <a:t>Finding Nucleus- Rutherford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Flow">
  <a:themeElements>
    <a:clrScheme name="Custom 7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224298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1870</Words>
  <Application>Microsoft Office PowerPoint</Application>
  <PresentationFormat>Widescreen</PresentationFormat>
  <Paragraphs>199</Paragraphs>
  <Slides>38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ＭＳ Ｐゴシック</vt:lpstr>
      <vt:lpstr>-apple-system</vt:lpstr>
      <vt:lpstr>Aptos</vt:lpstr>
      <vt:lpstr>Aptos Display</vt:lpstr>
      <vt:lpstr>Arial</vt:lpstr>
      <vt:lpstr>Helvetica</vt:lpstr>
      <vt:lpstr>Lucida Grande</vt:lpstr>
      <vt:lpstr>Times</vt:lpstr>
      <vt:lpstr>Times New Roman</vt:lpstr>
      <vt:lpstr>Wingdings 2</vt:lpstr>
      <vt:lpstr>Office Theme</vt:lpstr>
      <vt:lpstr>Flow</vt:lpstr>
      <vt:lpstr>Equation</vt:lpstr>
      <vt:lpstr>Day 02</vt:lpstr>
      <vt:lpstr>PowerPoint Presentation</vt:lpstr>
      <vt:lpstr>PowerPoint Presentation</vt:lpstr>
      <vt:lpstr>PowerPoint Presentation</vt:lpstr>
      <vt:lpstr>PowerPoint Presentation</vt:lpstr>
      <vt:lpstr>Particle Review</vt:lpstr>
      <vt:lpstr>PowerPoint Presentation</vt:lpstr>
      <vt:lpstr>Plum Pudding Model- J.J.Thompson</vt:lpstr>
      <vt:lpstr>PowerPoint Presentation</vt:lpstr>
      <vt:lpstr>PowerPoint Presentation</vt:lpstr>
      <vt:lpstr>Planetary Model-Rutherford</vt:lpstr>
      <vt:lpstr>Planetary Model, cont.</vt:lpstr>
      <vt:lpstr>PowerPoint Presentation</vt:lpstr>
      <vt:lpstr>Planetary Model, final</vt:lpstr>
      <vt:lpstr>PowerPoint Presentation</vt:lpstr>
      <vt:lpstr>PowerPoint Presentation</vt:lpstr>
      <vt:lpstr>Major Problem with the Planetary Model</vt:lpstr>
      <vt:lpstr>Stability Details</vt:lpstr>
      <vt:lpstr>Quantum Theory Solution</vt:lpstr>
      <vt:lpstr>Formation of Spectra</vt:lpstr>
      <vt:lpstr>PowerPoint Presentation</vt:lpstr>
      <vt:lpstr>Questions About Spectra</vt:lpstr>
      <vt:lpstr>Photon Energy</vt:lpstr>
      <vt:lpstr>Photon Energy and Newton</vt:lpstr>
      <vt:lpstr>Atomic Energy Levels</vt:lpstr>
      <vt:lpstr>Ideas In Bohr’s Model</vt:lpstr>
      <vt:lpstr>Energy Levels</vt:lpstr>
      <vt:lpstr>Angular Momentum and r</vt:lpstr>
      <vt:lpstr>Values of r</vt:lpstr>
      <vt:lpstr>Problem 2:</vt:lpstr>
      <vt:lpstr>Energy Values</vt:lpstr>
      <vt:lpstr>Energy Level Diagram for Hydrogen</vt:lpstr>
      <vt:lpstr>Quantum Theory and the Kinetic Theory of Gases</vt:lpstr>
      <vt:lpstr>X-Rays from Atoms</vt:lpstr>
      <vt:lpstr>Continuous Spectrum</vt:lpstr>
      <vt:lpstr>Quantized Angular Momentum</vt:lpstr>
      <vt:lpstr>Bohr and de Broglie</vt:lpstr>
      <vt:lpstr>Problems with Bohr’s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Lilani Attygalle</dc:creator>
  <cp:lastModifiedBy>Lilani Attygalle</cp:lastModifiedBy>
  <cp:revision>6</cp:revision>
  <dcterms:created xsi:type="dcterms:W3CDTF">2025-10-27T06:57:08Z</dcterms:created>
  <dcterms:modified xsi:type="dcterms:W3CDTF">2025-10-27T11:01:39Z</dcterms:modified>
</cp:coreProperties>
</file>