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9" r:id="rId3"/>
    <p:sldId id="350" r:id="rId4"/>
    <p:sldId id="351" r:id="rId5"/>
    <p:sldId id="354" r:id="rId6"/>
    <p:sldId id="352" r:id="rId7"/>
    <p:sldId id="257" r:id="rId8"/>
    <p:sldId id="341" r:id="rId9"/>
    <p:sldId id="258" r:id="rId10"/>
    <p:sldId id="353" r:id="rId11"/>
    <p:sldId id="340" r:id="rId12"/>
    <p:sldId id="259" r:id="rId13"/>
    <p:sldId id="343" r:id="rId14"/>
    <p:sldId id="345" r:id="rId15"/>
    <p:sldId id="346" r:id="rId16"/>
    <p:sldId id="347" r:id="rId17"/>
    <p:sldId id="3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F9E7E-B80E-4171-9FE7-54586E01DA5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C7538-C4B8-48FB-A0DE-88D6A4E4E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3C74-E377-3975-B42A-A26185F22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DFDE6-2F94-9372-F480-89DC8799F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6EE7F-5D21-7B67-FD39-47E001A2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5B1B-30BD-4D29-A8E3-1D2AAE846CE1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84A6B-77A7-01A1-49DA-7AC9AE2A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F0BDE-92F5-1726-E488-E51BFB73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37EC-960E-9CE1-77DE-93C06D27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89702-7828-31FE-5D44-E93F26505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5C56-B8F0-DF80-8B78-1FD5AFA4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1CD36-3B25-40F1-B727-05376AF9FB0C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73C5-2AAB-0B04-CB52-CBB0DD96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B697-EBCF-C56A-47D5-C5D38D92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92700-EEBD-A4E1-2A22-95CE538AF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7EC96-F405-0C24-0B42-026BB237A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EEDF7-B9AC-24A3-C063-066CE37D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A38F-A514-48A1-912A-630A3EA706F0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5E081-5D53-B067-5151-9F143915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986E6-FD93-A254-2479-C87E30DE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3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8810-96FC-A9FC-171C-B8352F68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D4FF5-4E2E-ED3E-A59B-2E36C23D2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975D6-B6E9-1604-E834-58B7AE22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53A2-137E-4283-9189-37247EA5D36F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5E8C-F9AB-7306-5E96-56325FE5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3EDC-5110-ACB5-8AF8-9A7F96F7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0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AE6A-55B1-B2C2-7603-27E2D5CF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0999-21EF-0FFA-4273-0A9122BE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91C5-6E8A-C83A-CC21-6368B367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B7F2-5C6D-470F-8370-F72CE2985E09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0482D-DFE4-4EE5-8A4D-BD48AF46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E33B8-4376-B0C7-B50B-FCBC2CD8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7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9E5F-ABF2-9E80-28DD-5A58B692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E4F3A-6535-3443-F7F7-44D142E00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2C70B-2915-AA84-E676-49220968E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4CAAA-C8AB-724A-F902-52D6D3DE6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6BB6-7E47-4112-ABBF-67D977AD0EBE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7FCAB-1709-953D-DAB3-2D4C1C9D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B6813-E454-599B-8232-CF627512C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2BFE-DBCE-AFCD-1EA3-647D0BFC2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F8A78-C67F-3B2D-81B2-B5459A07A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42BCD-47E8-B210-52BF-DDA117EF1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D055F-EB30-530D-4518-1D809C7ED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BD44F-6C65-C057-5A43-D8DDF7643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9CE32-1F2F-4C04-D281-CF08A60F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2DA0-451E-4F0D-8FE3-C1DD04826D47}" type="datetime1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0C584-4BAF-5B60-B9D8-467A29B4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C1C48-C9F3-C148-74D1-C4BA6AEE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E976-C49E-43A5-982C-ADDB91FB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E81AD-EBFA-4E70-2D74-12785114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A5B-0E63-4FE4-AD75-83586A6DFC02}" type="datetime1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61583-BA47-F419-E5EB-57408481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0B609-577B-FA60-08FD-D7A4BF4F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50C601-E699-BD21-8298-AB3BB1C7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C3FF1-0BDF-DC0A-84C3-97C375EB9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A34E4-DCD2-8E06-483B-8EB99A9D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3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5AF5-ADDB-0290-B210-3B1DDC0F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29A52-F6EF-B154-F4EB-6950087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7F47-C9B5-4E11-761F-2A61E85CF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78F39-4B8C-5B0F-E9B1-C14934FF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0241-EC0B-4888-9937-4E282EFBE725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EAD0-CA1D-B781-7A6E-A27BB130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137D5-016D-D5A4-44BC-7A42F936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C4B2-E76D-FBDF-CE16-2634BDFF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845CB1-6CA0-26B6-D084-DBC33AD8B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FFAA1-9EC2-C7AB-48AB-8D5FA69BA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C03F9-C49E-ABB9-06B3-75965C34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0756-3E81-4895-86EE-2739AD2CF3BD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C6831-7EE1-1F3C-AE03-BA950765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C885A-8FF6-403C-AA1F-AA194C0A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0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5328A-1C5B-7F20-E68C-1F6FD557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FAF6D-C537-D5EE-3C84-1983FB578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3CE50-49AD-AF15-ED4A-C4802A068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21BAA-7329-44D0-9BBB-0C35B28D958F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AA655-7886-F1A4-F40D-C86D554A0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F8E19-5499-E4E8-1450-9DB2C00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AF7BE9-69B6-424F-94A7-45D7EA7AE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fas.sjp.ac.lk/course/view.php?id=887" TargetMode="External"/><Relationship Id="rId2" Type="http://schemas.openxmlformats.org/officeDocument/2006/relationships/hyperlink" Target="https://lms.fas.sjp.ac.lk/course/view.php?id=4168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1C4C2-F16A-5EF2-F640-7A5DA9569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PHY1091</a:t>
            </a:r>
            <a:br>
              <a:rPr lang="en-US" dirty="0"/>
            </a:br>
            <a:r>
              <a:rPr lang="en-US" dirty="0"/>
              <a:t>PHY2081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25CAC-FA1B-BBA9-A80A-812BD877E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Atomic Physics</a:t>
            </a:r>
          </a:p>
          <a:p>
            <a:r>
              <a:rPr lang="en-US" sz="4400" dirty="0"/>
              <a:t>Atomic &amp; Nuclear Physics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0FD03-C9EB-169E-D1AA-C6831968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131D-E979-4CA3-9BBC-940EACEEB26F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C227B-16B6-37E3-F93D-6B63B53D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1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097ED-ADA6-F782-8991-B0F0FC68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A4D3D-4C74-43D5-DF6E-5673D305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8F7EE-FD8A-76BA-0005-6C89CE8E0660}"/>
              </a:ext>
            </a:extLst>
          </p:cNvPr>
          <p:cNvSpPr txBox="1"/>
          <p:nvPr/>
        </p:nvSpPr>
        <p:spPr>
          <a:xfrm>
            <a:off x="2217906" y="2470826"/>
            <a:ext cx="354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Course: PHY 1091 Atomic Physics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DBF27-842E-2C3C-A437-34420F25E111}"/>
              </a:ext>
            </a:extLst>
          </p:cNvPr>
          <p:cNvSpPr txBox="1"/>
          <p:nvPr/>
        </p:nvSpPr>
        <p:spPr>
          <a:xfrm>
            <a:off x="2209800" y="4017843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Course: PHY 208 1.0 Atomic Physics &amp; Nuclear Physics-2025-Sem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39C92-6F9A-B4D5-86B3-91A3A35F41AA}"/>
              </a:ext>
            </a:extLst>
          </p:cNvPr>
          <p:cNvSpPr txBox="1"/>
          <p:nvPr/>
        </p:nvSpPr>
        <p:spPr>
          <a:xfrm>
            <a:off x="5087566" y="408562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LMS</a:t>
            </a:r>
          </a:p>
        </p:txBody>
      </p:sp>
    </p:spTree>
    <p:extLst>
      <p:ext uri="{BB962C8B-B14F-4D97-AF65-F5344CB8AC3E}">
        <p14:creationId xmlns:p14="http://schemas.microsoft.com/office/powerpoint/2010/main" val="3877907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295401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80% attendance is compulsory</a:t>
            </a:r>
            <a:endParaRPr lang="en-US" sz="2800" b="1" dirty="0"/>
          </a:p>
          <a:p>
            <a:r>
              <a:rPr lang="en-US" sz="2800" dirty="0"/>
              <a:t>Pre-Test-50 points</a:t>
            </a:r>
            <a:endParaRPr lang="en-US" sz="2800" b="1" dirty="0"/>
          </a:p>
          <a:p>
            <a:r>
              <a:rPr lang="en-US" sz="2800" dirty="0"/>
              <a:t>Post Test- 50 points</a:t>
            </a:r>
            <a:endParaRPr lang="en-US" sz="2800" b="1" dirty="0"/>
          </a:p>
          <a:p>
            <a:r>
              <a:rPr lang="en-US" sz="2800" dirty="0"/>
              <a:t>Bonus Credits- 10% from the post-test score if Post-test mark is greater than Pre-Test -must attempt both Pre-test and Post test</a:t>
            </a:r>
            <a:endParaRPr lang="en-US" sz="2800" b="1" dirty="0"/>
          </a:p>
          <a:p>
            <a:r>
              <a:rPr lang="en-US" sz="2800" dirty="0"/>
              <a:t>6-online Assessments-(best 5-300 points)</a:t>
            </a:r>
            <a:endParaRPr lang="en-US" sz="2800" b="1" dirty="0"/>
          </a:p>
          <a:p>
            <a:r>
              <a:rPr lang="en-US" sz="2800" dirty="0"/>
              <a:t>Final Exam (MCQs, Fill in the blanks + one essay - 600 points </a:t>
            </a:r>
            <a:endParaRPr lang="en-US" sz="2800" b="1" dirty="0"/>
          </a:p>
          <a:p>
            <a:r>
              <a:rPr lang="en-US" sz="2800" dirty="0"/>
              <a:t>Total points = 1000 points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This course does not accommodate makeup assessments of any kind.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1" y="76201"/>
            <a:ext cx="7546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How do I calculate the Final Grade?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2455-2A9A-7C50-6DBD-5C9F2B7A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DE1F-C0A8-4798-80DE-73C063B3F7C3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E2E89-253C-6E16-4C3F-BA62F895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1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 up of a molecular model">
            <a:extLst>
              <a:ext uri="{FF2B5EF4-FFF2-40B4-BE49-F238E27FC236}">
                <a16:creationId xmlns:a16="http://schemas.microsoft.com/office/drawing/2014/main" id="{5EEAB950-B31E-B6CB-FE54-DA41B201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33"/>
          <a:stretch>
            <a:fillRect/>
          </a:stretch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4B97B-F83A-F035-2794-027BE56AC017}"/>
              </a:ext>
            </a:extLst>
          </p:cNvPr>
          <p:cNvSpPr txBox="1"/>
          <p:nvPr/>
        </p:nvSpPr>
        <p:spPr>
          <a:xfrm>
            <a:off x="6220512" y="296540"/>
            <a:ext cx="5846976" cy="3986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Why Atomic Physics Is Core to the Curriculum?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1. </a:t>
            </a:r>
            <a:r>
              <a:rPr lang="en-US" sz="2400" b="1" dirty="0"/>
              <a:t>Foundation of Quantum Mechanics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2. </a:t>
            </a:r>
            <a:r>
              <a:rPr lang="en-US" sz="2400" b="1" dirty="0"/>
              <a:t>Understanding Matter and Energy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3. </a:t>
            </a:r>
            <a:r>
              <a:rPr lang="en-US" sz="2400" b="1" dirty="0"/>
              <a:t>Technological Applications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4. </a:t>
            </a:r>
            <a:r>
              <a:rPr lang="en-US" sz="2400" b="1" dirty="0"/>
              <a:t>Bridge to Nuclear and Particle Physics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5. </a:t>
            </a:r>
            <a:r>
              <a:rPr lang="en-US" sz="2400" b="1" dirty="0"/>
              <a:t>Experimental and Analytical Skills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6. </a:t>
            </a:r>
            <a:r>
              <a:rPr lang="en-US" sz="2400" b="1" dirty="0"/>
              <a:t>Curricular Integration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E7ABF-078F-B6F2-7862-8D612C3FB061}"/>
              </a:ext>
            </a:extLst>
          </p:cNvPr>
          <p:cNvSpPr txBox="1"/>
          <p:nvPr/>
        </p:nvSpPr>
        <p:spPr>
          <a:xfrm>
            <a:off x="6096000" y="3594805"/>
            <a:ext cx="6096000" cy="3033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Why It Matters for Students?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Builds </a:t>
            </a:r>
            <a:r>
              <a:rPr lang="en-US" sz="2400" b="1" dirty="0"/>
              <a:t>conceptual clarity</a:t>
            </a:r>
            <a:r>
              <a:rPr lang="en-US" sz="2400" dirty="0"/>
              <a:t> for advanced topics.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Enhances </a:t>
            </a:r>
            <a:r>
              <a:rPr lang="en-US" sz="2400" b="1" dirty="0"/>
              <a:t>problem-solving and modeling skills</a:t>
            </a:r>
            <a:r>
              <a:rPr lang="en-US" sz="2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Prepares students for </a:t>
            </a:r>
            <a:r>
              <a:rPr lang="en-US" sz="2400" b="1" dirty="0"/>
              <a:t>research, teaching, and industry roles</a:t>
            </a:r>
            <a:r>
              <a:rPr lang="en-US" sz="2400" dirty="0"/>
              <a:t> in physics and beyond.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90BEAF-1B99-3F6E-8867-9AE04849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81B5-32CE-40ED-9A47-C1F5149F8F37}" type="datetime1">
              <a:rPr lang="en-US" smtClean="0"/>
              <a:t>10/21/2025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3510F-7054-531E-5E1C-521FE097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1" y="76201"/>
            <a:ext cx="472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Opportunities for you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1" y="926432"/>
            <a:ext cx="1051153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Summer Internships at CERN, Geneva, Switzerland</a:t>
            </a:r>
          </a:p>
          <a:p>
            <a:r>
              <a:rPr lang="en-US" sz="2400" dirty="0"/>
              <a:t>(Apply at the fourth year of your Physics Special Degree)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Phd</a:t>
            </a:r>
            <a:r>
              <a:rPr lang="en-US" sz="2400" dirty="0"/>
              <a:t> scholarships at CERN, Geneva, Switzerland</a:t>
            </a:r>
          </a:p>
          <a:p>
            <a:r>
              <a:rPr lang="en-US" sz="2400" dirty="0"/>
              <a:t>PhD scholarship at United States, Europe, Australia, Asia</a:t>
            </a:r>
          </a:p>
          <a:p>
            <a:endParaRPr lang="en-US" sz="2400" dirty="0"/>
          </a:p>
          <a:p>
            <a:r>
              <a:rPr lang="en-US" sz="2400" dirty="0"/>
              <a:t>(After completing standardized tests, (GRE, IELTS or TOEFL)+ Four-year Degree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1" y="4177320"/>
            <a:ext cx="8417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Industry (Need a PhD, or MSc)</a:t>
            </a:r>
          </a:p>
          <a:p>
            <a:r>
              <a:rPr lang="en-US" sz="2400" dirty="0"/>
              <a:t>Industry opportunities at Apple, Intel, IBM, Fist-Solar, Google…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1" y="5182457"/>
            <a:ext cx="64736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Academia (PhD or </a:t>
            </a:r>
            <a:r>
              <a:rPr lang="en-US" sz="2400" dirty="0" err="1"/>
              <a:t>Mphil</a:t>
            </a:r>
            <a:r>
              <a:rPr lang="en-US" sz="2400" dirty="0"/>
              <a:t>)</a:t>
            </a:r>
          </a:p>
          <a:p>
            <a:r>
              <a:rPr lang="en-US" sz="2400" dirty="0"/>
              <a:t>Joining Local or international research lab,</a:t>
            </a:r>
          </a:p>
          <a:p>
            <a:r>
              <a:rPr lang="en-US" sz="2400" dirty="0"/>
              <a:t>Joining as a Senior Lecturer, Assistant Professor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B8F8EA-E9C5-5071-E960-509CA7A2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94563-6998-4281-8D66-951C72155AF5}" type="datetime1">
              <a:rPr lang="en-US" smtClean="0"/>
              <a:t>10/21/2025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C066B-0AA6-3E24-8006-18E26AA6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D3510C-3C75-239B-77EC-D8E4D14DCA7A}"/>
              </a:ext>
            </a:extLst>
          </p:cNvPr>
          <p:cNvGrpSpPr/>
          <p:nvPr/>
        </p:nvGrpSpPr>
        <p:grpSpPr>
          <a:xfrm>
            <a:off x="327661" y="1363574"/>
            <a:ext cx="9966489" cy="5290066"/>
            <a:chOff x="327661" y="609600"/>
            <a:chExt cx="9966489" cy="52900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2581" y="609600"/>
              <a:ext cx="3331096" cy="46122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1" y="639496"/>
              <a:ext cx="2628900" cy="43641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8372" y="5530334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2017 Summer Student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02361" y="744043"/>
              <a:ext cx="2891789" cy="4578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402362" y="5530334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2019 Summer Student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93448" y="5482389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2018 Summer Student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4C770B-BDD5-B773-7370-976D3DB1AFB7}"/>
              </a:ext>
            </a:extLst>
          </p:cNvPr>
          <p:cNvSpPr txBox="1"/>
          <p:nvPr/>
        </p:nvSpPr>
        <p:spPr>
          <a:xfrm>
            <a:off x="1348232" y="448493"/>
            <a:ext cx="990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Intern scholars from USJ at CERN during 2017-2023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4F537A-A719-2DD9-35C3-D2286D4E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AA7D-EDCB-444A-ABD4-2B975D514014}" type="datetime1">
              <a:rPr lang="en-US" smtClean="0"/>
              <a:t>10/21/2025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3F2BDC-E606-D5CF-862C-D4E5AC32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0"/>
            <a:ext cx="6808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2018-PhD Scholar from USJP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91" y="237454"/>
            <a:ext cx="5284567" cy="5222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4748" y="5899666"/>
            <a:ext cx="373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2018-PhD student-</a:t>
            </a:r>
            <a:r>
              <a:rPr lang="en-US" dirty="0" err="1"/>
              <a:t>Nimantha</a:t>
            </a:r>
            <a:r>
              <a:rPr lang="en-US" dirty="0"/>
              <a:t> Perera</a:t>
            </a:r>
          </a:p>
        </p:txBody>
      </p:sp>
      <p:pic>
        <p:nvPicPr>
          <p:cNvPr id="5" name="Picture 4" descr="A person standing in front of a large blue pipe&#10;&#10;AI-generated content may be incorrect.">
            <a:extLst>
              <a:ext uri="{FF2B5EF4-FFF2-40B4-BE49-F238E27FC236}">
                <a16:creationId xmlns:a16="http://schemas.microsoft.com/office/drawing/2014/main" id="{5B4BCC1B-CE4C-27D9-6D3E-C3632FF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707885"/>
            <a:ext cx="5708278" cy="4281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BDED9-56F5-41C2-C182-68CEE3E2D19B}"/>
              </a:ext>
            </a:extLst>
          </p:cNvPr>
          <p:cNvSpPr txBox="1"/>
          <p:nvPr/>
        </p:nvSpPr>
        <p:spPr>
          <a:xfrm>
            <a:off x="678372" y="5530334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 Summer Student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4418A0-396C-9B6A-27B9-7B0F66B5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359F-93B8-4861-B1D0-ED4894B092D6}" type="datetime1">
              <a:rPr lang="en-US" smtClean="0"/>
              <a:t>10/21/2025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216C3C-FA99-8C4D-D028-9595560C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4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C9E89-F7A3-5602-5F34-3A70048E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80F7E-7D01-FC90-8E67-54121F9F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Thinglink | Atomic theory, History of atomic theory, Atomic structure">
            <a:extLst>
              <a:ext uri="{FF2B5EF4-FFF2-40B4-BE49-F238E27FC236}">
                <a16:creationId xmlns:a16="http://schemas.microsoft.com/office/drawing/2014/main" id="{2A88429C-9E03-3880-03E1-621E924E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22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omic Model Timeline">
            <a:extLst>
              <a:ext uri="{FF2B5EF4-FFF2-40B4-BE49-F238E27FC236}">
                <a16:creationId xmlns:a16="http://schemas.microsoft.com/office/drawing/2014/main" id="{0A652377-2E4C-7CCF-1476-7AE41D41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826" y="1156568"/>
            <a:ext cx="11271925" cy="53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E768D-429F-86D8-98E1-78BF94E5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6A826F-C007-4AEE-80AA-6198280681C2}" type="datetime1">
              <a:rPr lang="en-US" smtClean="0"/>
              <a:pPr>
                <a:spcAft>
                  <a:spcPts val="600"/>
                </a:spcAft>
              </a:pPr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E7AE1-BFC6-538B-1C69-24C4C3F8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8AF7BE9-69B6-424F-94A7-45D7EA7AEC31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2A679-BBED-6654-24C4-5390C5302FB6}"/>
              </a:ext>
            </a:extLst>
          </p:cNvPr>
          <p:cNvSpPr txBox="1"/>
          <p:nvPr/>
        </p:nvSpPr>
        <p:spPr>
          <a:xfrm>
            <a:off x="2489849" y="416992"/>
            <a:ext cx="6549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Atomic Models-Developments</a:t>
            </a:r>
          </a:p>
        </p:txBody>
      </p:sp>
    </p:spTree>
    <p:extLst>
      <p:ext uri="{BB962C8B-B14F-4D97-AF65-F5344CB8AC3E}">
        <p14:creationId xmlns:p14="http://schemas.microsoft.com/office/powerpoint/2010/main" val="2189759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725B1-FD6F-D711-4502-1B7291E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7D8E1-FD5B-F2D8-A9BF-95E8DA10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D9595-6D9B-7EB3-B43F-75DF3D50C8C3}"/>
              </a:ext>
            </a:extLst>
          </p:cNvPr>
          <p:cNvSpPr txBox="1"/>
          <p:nvPr/>
        </p:nvSpPr>
        <p:spPr>
          <a:xfrm>
            <a:off x="1779562" y="936467"/>
            <a:ext cx="8866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“Is man what he seems to the astronomer, a tiny lump of impure carbon and water impotently crawling on a small and unimportant planet? Or is he what he appears to Hamlet? Is he perhaps both at once? ”</a:t>
            </a:r>
          </a:p>
          <a:p>
            <a:endParaRPr lang="en-US" sz="2800" i="1" dirty="0"/>
          </a:p>
          <a:p>
            <a:r>
              <a:rPr lang="en-US" sz="2800" i="1" dirty="0"/>
              <a:t>-Bertrand Russell in A History of Western Philosophy</a:t>
            </a:r>
          </a:p>
          <a:p>
            <a:endParaRPr lang="en-US" sz="2800" i="1" dirty="0"/>
          </a:p>
          <a:p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ED7D5-CB32-0FF2-F258-D89359C6B896}"/>
              </a:ext>
            </a:extLst>
          </p:cNvPr>
          <p:cNvSpPr txBox="1"/>
          <p:nvPr/>
        </p:nvSpPr>
        <p:spPr>
          <a:xfrm>
            <a:off x="2798078" y="312781"/>
            <a:ext cx="682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(Man as Matter)  vs (Man as Wonder)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9A4D3B-1CAB-27F9-9348-EEF5FC41D908}"/>
              </a:ext>
            </a:extLst>
          </p:cNvPr>
          <p:cNvSpPr txBox="1"/>
          <p:nvPr/>
        </p:nvSpPr>
        <p:spPr>
          <a:xfrm>
            <a:off x="6475378" y="5068509"/>
            <a:ext cx="445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“What a piece of work is man! How noble in reason, how infinite in faculty”-Shakespearean lens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A10C1-22E8-D111-19B4-16058EB2E2B0}"/>
              </a:ext>
            </a:extLst>
          </p:cNvPr>
          <p:cNvSpPr txBox="1"/>
          <p:nvPr/>
        </p:nvSpPr>
        <p:spPr>
          <a:xfrm>
            <a:off x="430448" y="4930009"/>
            <a:ext cx="4024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humanity is reduced to its physical components: carbon, water, and a fleeting presence on a minor planet in a vast, indifferent universe.-</a:t>
            </a:r>
          </a:p>
          <a:p>
            <a:r>
              <a:rPr lang="en-US" dirty="0"/>
              <a:t>the astronomer's lens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6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9D5F8-A23C-BFA9-61D8-91E9A21D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8A57F-2D4D-1AB0-F75D-2DDD533A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F43D3-46A2-A856-A5A3-B03070CFBC59}"/>
              </a:ext>
            </a:extLst>
          </p:cNvPr>
          <p:cNvSpPr txBox="1"/>
          <p:nvPr/>
        </p:nvSpPr>
        <p:spPr>
          <a:xfrm>
            <a:off x="768485" y="654625"/>
            <a:ext cx="9416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/>
              <a:t>Russell’s final question—</a:t>
            </a:r>
            <a:r>
              <a:rPr lang="en-US" sz="2400" i="1" dirty="0"/>
              <a:t>“Is he perhaps both at once?”</a:t>
            </a:r>
            <a:r>
              <a:rPr lang="en-US" sz="2400" dirty="0"/>
              <a:t>—is the philosophical crux. It suggests:</a:t>
            </a:r>
          </a:p>
          <a:p>
            <a:pPr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Duality of existence</a:t>
            </a:r>
            <a:r>
              <a:rPr lang="en-US" sz="2400" dirty="0"/>
              <a:t>: </a:t>
            </a:r>
          </a:p>
          <a:p>
            <a:r>
              <a:rPr lang="en-US" sz="2400" dirty="0"/>
              <a:t>We are both matter and meaning, biology and biography.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Tension between perspectives</a:t>
            </a:r>
            <a:r>
              <a:rPr lang="en-US" sz="2400" dirty="0"/>
              <a:t>: </a:t>
            </a:r>
          </a:p>
          <a:p>
            <a:r>
              <a:rPr lang="en-US" sz="2400" dirty="0"/>
              <a:t>The scientific and poetic truths coexist, even if they seem incompatible.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Human complexity</a:t>
            </a:r>
            <a:r>
              <a:rPr lang="en-US" sz="2400" dirty="0"/>
              <a:t>:</a:t>
            </a:r>
          </a:p>
          <a:p>
            <a:r>
              <a:rPr lang="en-US" sz="2400" dirty="0"/>
              <a:t> Our ability to reflect on our own insignificance is itself a profound trait.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02A22-27A9-4151-1259-941AD276EA4E}"/>
              </a:ext>
            </a:extLst>
          </p:cNvPr>
          <p:cNvSpPr txBox="1"/>
          <p:nvPr/>
        </p:nvSpPr>
        <p:spPr>
          <a:xfrm>
            <a:off x="4555382" y="224651"/>
            <a:ext cx="2769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Paradox: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F211C-0618-2661-9BA4-0CC1EB6727AE}"/>
              </a:ext>
            </a:extLst>
          </p:cNvPr>
          <p:cNvSpPr txBox="1"/>
          <p:nvPr/>
        </p:nvSpPr>
        <p:spPr>
          <a:xfrm>
            <a:off x="2608634" y="5372378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Bahnschrift Light SemiCondensed" panose="020B0502040204020203" pitchFamily="34" charset="0"/>
              </a:rPr>
              <a:t>This duality is central to modern thought: we are atoms with awareness, stardust that dreams.</a:t>
            </a:r>
          </a:p>
        </p:txBody>
      </p:sp>
    </p:spTree>
    <p:extLst>
      <p:ext uri="{BB962C8B-B14F-4D97-AF65-F5344CB8AC3E}">
        <p14:creationId xmlns:p14="http://schemas.microsoft.com/office/powerpoint/2010/main" val="37963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st: Do You See A Duck Or A Rabbit?">
            <a:extLst>
              <a:ext uri="{FF2B5EF4-FFF2-40B4-BE49-F238E27FC236}">
                <a16:creationId xmlns:a16="http://schemas.microsoft.com/office/drawing/2014/main" id="{49F566F2-4D7D-6E0A-F704-DCAFB045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2299"/>
            <a:ext cx="891370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AF8C3-283C-333B-2DE4-64381966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6A826F-C007-4AEE-80AA-6198280681C2}" type="datetime1">
              <a:rPr lang="en-US" smtClean="0"/>
              <a:pPr>
                <a:spcAft>
                  <a:spcPts val="600"/>
                </a:spcAft>
              </a:pPr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DE9119-8B28-02B3-9DD3-FD2A912A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8AF7BE9-69B6-424F-94A7-45D7EA7AEC3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902DF-6D73-EA8C-89AE-4BB9DA4DF580}"/>
              </a:ext>
            </a:extLst>
          </p:cNvPr>
          <p:cNvSpPr txBox="1"/>
          <p:nvPr/>
        </p:nvSpPr>
        <p:spPr>
          <a:xfrm>
            <a:off x="3174458" y="58801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Both views are valid, but not simultaneous</a:t>
            </a:r>
          </a:p>
        </p:txBody>
      </p:sp>
    </p:spTree>
    <p:extLst>
      <p:ext uri="{BB962C8B-B14F-4D97-AF65-F5344CB8AC3E}">
        <p14:creationId xmlns:p14="http://schemas.microsoft.com/office/powerpoint/2010/main" val="38270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Greek Philosophers- Youtube Thumbnail">
            <a:extLst>
              <a:ext uri="{FF2B5EF4-FFF2-40B4-BE49-F238E27FC236}">
                <a16:creationId xmlns:a16="http://schemas.microsoft.com/office/drawing/2014/main" id="{B69403B9-546D-9242-29C6-B9EDC8A4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4D800-A3A7-5B4A-3209-2B8EC060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E6A826F-C007-4AEE-80AA-6198280681C2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10/21/2025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8AB8E-CFF1-C959-58B4-9ACF961C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8AF7BE9-69B6-424F-94A7-45D7EA7AEC3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9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C04DF-2FFB-B5B9-F811-6CB6E6F6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A826F-C007-4AEE-80AA-6198280681C2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AB9B6-4601-A083-6ABC-93ABB48C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6</a:t>
            </a:fld>
            <a:endParaRPr lang="en-US"/>
          </a:p>
        </p:txBody>
      </p:sp>
      <p:pic>
        <p:nvPicPr>
          <p:cNvPr id="4" name="Origins of the Universe 101 - National Geographic">
            <a:hlinkClick r:id="" action="ppaction://media"/>
            <a:extLst>
              <a:ext uri="{FF2B5EF4-FFF2-40B4-BE49-F238E27FC236}">
                <a16:creationId xmlns:a16="http://schemas.microsoft.com/office/drawing/2014/main" id="{4564E7C0-73F2-27E9-08B4-2A19691F1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87" y="132315"/>
            <a:ext cx="11807687" cy="6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4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13F379-A869-D0F3-3053-BD4AE1963B98}"/>
              </a:ext>
            </a:extLst>
          </p:cNvPr>
          <p:cNvSpPr txBox="1"/>
          <p:nvPr/>
        </p:nvSpPr>
        <p:spPr>
          <a:xfrm>
            <a:off x="1813735" y="3700817"/>
            <a:ext cx="7886711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Time: Biweekly from Oct 21, 2025 till Jan 13, 2026</a:t>
            </a:r>
          </a:p>
          <a:p>
            <a:r>
              <a:rPr lang="en-US" sz="2800" dirty="0"/>
              <a:t>Mode: Hybrid mode</a:t>
            </a:r>
          </a:p>
          <a:p>
            <a:r>
              <a:rPr lang="en-US" sz="2800" dirty="0"/>
              <a:t>(Physical Lectures and LMS activities)</a:t>
            </a:r>
          </a:p>
          <a:p>
            <a:r>
              <a:rPr lang="en-US" sz="2800" dirty="0"/>
              <a:t>Tutorial classes: 8:55am-9:45 am-Thursdays</a:t>
            </a:r>
          </a:p>
          <a:p>
            <a:r>
              <a:rPr lang="en-US" sz="2800" dirty="0"/>
              <a:t>Core course-General Physics</a:t>
            </a:r>
          </a:p>
          <a:p>
            <a:r>
              <a:rPr lang="en-US" sz="2800" dirty="0"/>
              <a:t>Office hours: Open door policy, or by appointment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57634-7FDA-8413-26D6-27A42340E901}"/>
              </a:ext>
            </a:extLst>
          </p:cNvPr>
          <p:cNvSpPr txBox="1"/>
          <p:nvPr/>
        </p:nvSpPr>
        <p:spPr>
          <a:xfrm>
            <a:off x="1726186" y="1613646"/>
            <a:ext cx="9214530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Lecturer: Prof. Lilani Attygalle</a:t>
            </a:r>
          </a:p>
          <a:p>
            <a:r>
              <a:rPr lang="en-US" sz="2800" dirty="0"/>
              <a:t>BSc (Physics Special, University of Colombo-2002, </a:t>
            </a:r>
          </a:p>
          <a:p>
            <a:r>
              <a:rPr lang="en-US" sz="2800" dirty="0"/>
              <a:t>PhD in Theoretical Physics-2008 (University of Toledo, USA)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F4106-DFB7-0064-0B26-DD9CB039FA97}"/>
              </a:ext>
            </a:extLst>
          </p:cNvPr>
          <p:cNvSpPr txBox="1"/>
          <p:nvPr/>
        </p:nvSpPr>
        <p:spPr>
          <a:xfrm>
            <a:off x="1513490" y="599090"/>
            <a:ext cx="6582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Lecture’s details and Class details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517089-DE70-769D-B785-CEFAA751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4213-30C5-4558-ADAB-9468E49DB7BF}" type="datetime1">
              <a:rPr lang="en-US" smtClean="0"/>
              <a:t>10/21/2025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50A42-8212-848B-38A7-545BCD59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9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84" y="1058779"/>
            <a:ext cx="1034200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successful completion of the course students will be able to:</a:t>
            </a:r>
          </a:p>
          <a:p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Have acquired knowledge and understanding about the electronic and nuclear structure of atoms.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Have solved problems related to the structure of atoms and the effect of ionizing radiation on the body and the environment.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Have an appreciation of the influence of atomic and nuclear physics on modern scientific development.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Have the foundations for examining in more detail various aspects of experimental and theoretical physics which relate to both atomic and nuclear physics.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Be able to explain the key areas in which Atomic and Nuclear Physics affects everyday living.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6401" y="228601"/>
            <a:ext cx="409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Learning Outcomes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6452-C1BE-33F6-C976-8C9BC6A3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7679E-588D-4FDE-BABD-2DF85F85C01C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64461-6740-F53C-22D4-E188DE2B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4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24BB06-ED6E-E55E-A82F-EE7BE3F99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1858"/>
              </p:ext>
            </p:extLst>
          </p:nvPr>
        </p:nvGraphicFramePr>
        <p:xfrm>
          <a:off x="737937" y="128338"/>
          <a:ext cx="11085095" cy="6658474"/>
        </p:xfrm>
        <a:graphic>
          <a:graphicData uri="http://schemas.openxmlformats.org/drawingml/2006/table">
            <a:tbl>
              <a:tblPr firstRow="1" firstCol="1" bandRow="1"/>
              <a:tblGrid>
                <a:gridCol w="1346096">
                  <a:extLst>
                    <a:ext uri="{9D8B030D-6E8A-4147-A177-3AD203B41FA5}">
                      <a16:colId xmlns:a16="http://schemas.microsoft.com/office/drawing/2014/main" val="2300971075"/>
                    </a:ext>
                  </a:extLst>
                </a:gridCol>
                <a:gridCol w="1332187">
                  <a:extLst>
                    <a:ext uri="{9D8B030D-6E8A-4147-A177-3AD203B41FA5}">
                      <a16:colId xmlns:a16="http://schemas.microsoft.com/office/drawing/2014/main" val="430053106"/>
                    </a:ext>
                  </a:extLst>
                </a:gridCol>
                <a:gridCol w="4736890">
                  <a:extLst>
                    <a:ext uri="{9D8B030D-6E8A-4147-A177-3AD203B41FA5}">
                      <a16:colId xmlns:a16="http://schemas.microsoft.com/office/drawing/2014/main" val="1217106679"/>
                    </a:ext>
                  </a:extLst>
                </a:gridCol>
                <a:gridCol w="3669922">
                  <a:extLst>
                    <a:ext uri="{9D8B030D-6E8A-4147-A177-3AD203B41FA5}">
                      <a16:colId xmlns:a16="http://schemas.microsoft.com/office/drawing/2014/main" val="2982891286"/>
                    </a:ext>
                  </a:extLst>
                </a:gridCol>
              </a:tblGrid>
              <a:tr h="267907"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Week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Date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Topic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Activity / Assessment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402469"/>
                  </a:ext>
                </a:extLst>
              </a:tr>
              <a:tr h="458720"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Oct 21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 hr)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Introduction to Atomic &amp; Nuclear Physics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Overview lecture –(Pre-Test-LMS)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841563"/>
                  </a:ext>
                </a:extLst>
              </a:tr>
              <a:tr h="339011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&amp; 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Oct 28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 hrs)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Structure of the Atom + Atomic Spectra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discussion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511193"/>
                  </a:ext>
                </a:extLst>
              </a:tr>
              <a:tr h="3390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Bohr’s Model of the Atom + Wave Mechanics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7432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1 (Quiz1-LMS or concept check)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892685"/>
                  </a:ext>
                </a:extLst>
              </a:tr>
              <a:tr h="267907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&amp; 5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Nov 11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Hydrogen Atom + Quantum Numbers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problem solving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553657"/>
                  </a:ext>
                </a:extLst>
              </a:tr>
              <a:tr h="267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Multi-electron Atoms + Spin-Orbit Coupling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2 (Quiz2)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903"/>
                  </a:ext>
                </a:extLst>
              </a:tr>
              <a:tr h="267907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&amp; 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Nov 25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 Properties + Periodic Table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group activity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222194"/>
                  </a:ext>
                </a:extLst>
              </a:tr>
              <a:tr h="458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Quantum Mechanical Approach + Energy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Configurations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3 (Concept mapping/ Quiz3)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771808"/>
                  </a:ext>
                </a:extLst>
              </a:tr>
              <a:tr h="267907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&amp; 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Dec 9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Atomic Excitation + Principles of Lasers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real-world applications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94785"/>
                  </a:ext>
                </a:extLst>
              </a:tr>
              <a:tr h="458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Applications of Atomic Physics (Spectroscopy,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Astrophysics)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4 (Quiz4)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200"/>
                  </a:ext>
                </a:extLst>
              </a:tr>
              <a:tr h="458720"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—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Dec 23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Segoe UI Emoji" panose="020B0502040204020203" pitchFamily="34" charset="0"/>
                        </a:rPr>
                        <a:t> </a:t>
                      </a:r>
                      <a:r>
                        <a:rPr lang="en-US" sz="1400" b="0" i="0" u="none" strike="noStrike" kern="100">
                          <a:solidFill>
                            <a:srgbClr val="F03A17"/>
                          </a:solidFill>
                          <a:effectLst/>
                          <a:latin typeface="Segoe UI Emoji" panose="020B0502040204020203" pitchFamily="34" charset="0"/>
                          <a:ea typeface="Segoe UI Emoji" panose="020B0502040204020203" pitchFamily="34" charset="0"/>
                          <a:cs typeface="Segoe UI Emoji" panose="020B0502040204020203" pitchFamily="34" charset="0"/>
                        </a:rPr>
                        <a:t> </a:t>
                      </a: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No class (Holiday week)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—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479269"/>
                  </a:ext>
                </a:extLst>
              </a:tr>
              <a:tr h="458720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10&amp; 11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Dec 30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5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PHY2081 Focus:</a:t>
                      </a: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Structure of the Nucleus +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Nuclear Reactions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discussion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10884"/>
                  </a:ext>
                </a:extLst>
              </a:tr>
              <a:tr h="458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PHY2081 Focus:</a:t>
                      </a: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Fission + Fusion + Stability of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Nucleus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5 (Quiz5)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60528"/>
                  </a:ext>
                </a:extLst>
              </a:tr>
              <a:tr h="458720">
                <a:tc row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&amp; 13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-9144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Jan 13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(2 hrs)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95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Experimental Techniques in Atomic &amp; Nuclear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Physics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Lecture + discussion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315848"/>
                  </a:ext>
                </a:extLst>
              </a:tr>
              <a:tr h="267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9144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Review + Timeline Creation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 6 (Quiz6)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844844"/>
                  </a:ext>
                </a:extLst>
              </a:tr>
              <a:tr h="487207">
                <a:tc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(1h) 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Jan 27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just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(LMS)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028" marR="8120" marT="51424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15"/>
                        </a:spcAft>
                        <a:buNone/>
                      </a:pPr>
                      <a:r>
                        <a:rPr lang="en-US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Post test (PHY 2081 and PHY1090-online)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fontAlgn="t">
                        <a:lnSpc>
                          <a:spcPct val="107000"/>
                        </a:lnSpc>
                        <a:spcAft>
                          <a:spcPts val="100"/>
                        </a:spcAft>
                        <a:buNone/>
                      </a:pPr>
                      <a:r>
                        <a:rPr lang="en-US" sz="14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947" marR="77947" marT="38974" marB="38974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06504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38322-3FA5-0D1C-776F-3306E612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0C1DD-5C40-4C19-942D-C150122B2E6D}" type="datetime1">
              <a:rPr lang="en-US" smtClean="0"/>
              <a:t>10/21/2025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A8E02-BE87-7646-AA1B-31247344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F7BE9-69B6-424F-94A7-45D7EA7AEC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0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1013</Words>
  <Application>Microsoft Office PowerPoint</Application>
  <PresentationFormat>Widescreen</PresentationFormat>
  <Paragraphs>197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Bahnschrift Light SemiCondensed</vt:lpstr>
      <vt:lpstr>Segoe UI Emoji</vt:lpstr>
      <vt:lpstr>Times New Roman</vt:lpstr>
      <vt:lpstr>Wingdings</vt:lpstr>
      <vt:lpstr>Office Theme</vt:lpstr>
      <vt:lpstr>PHY1091 PHY2081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Lilani Attygalle</dc:creator>
  <cp:lastModifiedBy>Lilani Attygalle</cp:lastModifiedBy>
  <cp:revision>13</cp:revision>
  <dcterms:created xsi:type="dcterms:W3CDTF">2025-10-16T06:13:11Z</dcterms:created>
  <dcterms:modified xsi:type="dcterms:W3CDTF">2025-10-21T04:22:33Z</dcterms:modified>
</cp:coreProperties>
</file>