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340" r:id="rId3"/>
    <p:sldId id="256" r:id="rId4"/>
    <p:sldId id="277" r:id="rId5"/>
    <p:sldId id="278" r:id="rId6"/>
    <p:sldId id="279" r:id="rId7"/>
    <p:sldId id="280" r:id="rId8"/>
    <p:sldId id="336" r:id="rId9"/>
    <p:sldId id="281" r:id="rId10"/>
    <p:sldId id="282" r:id="rId11"/>
    <p:sldId id="339" r:id="rId12"/>
    <p:sldId id="284" r:id="rId13"/>
    <p:sldId id="338" r:id="rId14"/>
    <p:sldId id="286" r:id="rId15"/>
    <p:sldId id="287" r:id="rId16"/>
    <p:sldId id="288" r:id="rId17"/>
    <p:sldId id="289" r:id="rId18"/>
    <p:sldId id="337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9" r:id="rId27"/>
    <p:sldId id="300" r:id="rId28"/>
    <p:sldId id="301" r:id="rId29"/>
    <p:sldId id="302" r:id="rId30"/>
    <p:sldId id="303" r:id="rId31"/>
    <p:sldId id="30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AB3B-F103-460B-B603-B5C41686504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9DF66-C7B7-4F31-921D-87BD3BFF5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5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9DF66-C7B7-4F31-921D-87BD3BFF58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6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chemistry/moore" TargetMode="External"/><Relationship Id="rId2" Type="http://schemas.openxmlformats.org/officeDocument/2006/relationships/hyperlink" Target="http://www.cengage.com/chemistry/mcmurry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8388-37B4-583B-054F-ED6151AC7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2C73A-EAB2-807D-94E2-335B5C85E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107E5-82C0-31EE-2081-E390DD6C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E48A1-371A-8F55-DFA0-9A12946A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998DF-A845-C864-5725-20C5795E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3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8A01-72AE-3719-F569-DAFA0CE2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8B003-2C91-3F4D-454E-F9C8C84EC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5F3E6-3ACE-66AE-0ABA-18F6FCE8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BBDA-7BCE-5612-CC3D-6896306D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EE65B-89DA-108C-E486-A116E569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6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CF372D-9392-EFCF-3845-FACEF91867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BE98D-C7C7-6F57-1D75-2F45C799F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04BD0-89D8-9054-D24A-79C9F9F2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DEA88-0B01-8CF1-BF13-746A4549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73058-55E7-A962-FA3F-A3C732DC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9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511551" y="938214"/>
            <a:ext cx="28055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E252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B1F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i="1">
                <a:latin typeface="Arial" charset="0"/>
                <a:ea typeface="ＭＳ Ｐゴシック" charset="0"/>
              </a:rPr>
              <a:t>Nicholas J. Giordano</a:t>
            </a:r>
          </a:p>
        </p:txBody>
      </p:sp>
      <p:sp>
        <p:nvSpPr>
          <p:cNvPr id="6" name="Rectangle 5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3511551" y="2620964"/>
            <a:ext cx="26640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200">
                <a:latin typeface="Arial" charset="0"/>
                <a:ea typeface="ＭＳ Ｐゴシック" charset="0"/>
                <a:cs typeface="Arial" charset="0"/>
                <a:hlinkClick r:id="rId3"/>
              </a:rPr>
              <a:t>www.cengage.com/physics/giordano</a:t>
            </a:r>
            <a:endParaRPr lang="en-US" sz="12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7" name="Picture 8" descr="BrooksCole_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5701" y="0"/>
            <a:ext cx="34099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Grp="1" noChangeArrowheads="1"/>
          </p:cNvSpPr>
          <p:nvPr userDrawn="1"/>
        </p:nvSpPr>
        <p:spPr bwMode="auto">
          <a:xfrm>
            <a:off x="95251" y="63246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en-US" sz="2000" i="1">
                <a:latin typeface="Helvetica" charset="0"/>
              </a:rPr>
              <a:t>Marilyn Akins, PhD </a:t>
            </a:r>
            <a:r>
              <a:rPr lang="en-US" sz="2000" i="1"/>
              <a:t>• </a:t>
            </a:r>
            <a:r>
              <a:rPr lang="en-US" sz="2000" i="1">
                <a:latin typeface="Helvetica" charset="0"/>
              </a:rPr>
              <a:t>Broome Community College</a:t>
            </a:r>
          </a:p>
        </p:txBody>
      </p:sp>
      <p:pic>
        <p:nvPicPr>
          <p:cNvPr id="9" name="Picture 10" descr="small cover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784" y="100014"/>
            <a:ext cx="3107267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itle Placeholder 8"/>
          <p:cNvSpPr>
            <a:spLocks noGrp="1"/>
          </p:cNvSpPr>
          <p:nvPr>
            <p:ph type="ctrTitle"/>
          </p:nvPr>
        </p:nvSpPr>
        <p:spPr>
          <a:xfrm>
            <a:off x="914400" y="3276600"/>
            <a:ext cx="10363200" cy="762000"/>
          </a:xfrm>
        </p:spPr>
        <p:txBody>
          <a:bodyPr/>
          <a:lstStyle>
            <a:lvl1pPr algn="ctr">
              <a:defRPr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8309" name="Text Placeholder 29"/>
          <p:cNvSpPr>
            <a:spLocks noGrp="1"/>
          </p:cNvSpPr>
          <p:nvPr>
            <p:ph type="subTitle" idx="1"/>
          </p:nvPr>
        </p:nvSpPr>
        <p:spPr>
          <a:xfrm>
            <a:off x="1828800" y="4419600"/>
            <a:ext cx="85344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 sz="4000"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8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60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738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810001"/>
            <a:ext cx="10972800" cy="25449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219201"/>
            <a:ext cx="10972800" cy="25146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25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808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287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695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148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EE1-AA67-7E74-0047-20C90E39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705DC-1B87-CA0F-D4EA-1909DD6B5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9E08E-3576-3A00-E981-57AAD5DB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7D15-F9CE-1C2C-8D79-B55E5931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DE49F-C7BA-7B9A-9E15-CBDFD8A4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60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2336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08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36F2-127A-2436-605A-EA47B9F6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39A34-1BF1-C062-FBA2-5D061D7DE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611CD-3301-D326-2884-17CF68F2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B36C8-D3AF-C501-0041-E5DDD79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B09AC-5FA8-BB46-963A-59DD9CAA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95A6-9E5C-8B4C-C269-B3440C02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5855E-D6FC-4B12-78E9-D847A7A2C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41989-0399-46EE-4DBE-639CD83B0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4F2DA-D314-6CE6-36EC-F4FD5C71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6AC42B-EE90-1308-72F1-543B63D8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DE678-747B-4A24-510D-4D7B00F3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4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93078-7D11-D1DC-D0A2-609EF8E6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1725F-EF47-3771-297A-4B2B3C31A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8A012-C20D-9CC4-10BC-F74443C5C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7C3F9-58BD-B169-43F8-B18146217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C3990-C6DA-1A0F-826B-B5354E4F6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A723A3-792B-4BA6-3BC0-F1C4EDC1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2B40A6-9180-DDE8-9C7F-F1C0EB62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2A101-7094-3E5F-5D82-762E067E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1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D7B9D-6590-45A4-FB7B-453D7C82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EE339-D39B-73C6-9A87-209402F7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52273D-292F-B70C-E65C-7538531B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8C993-62CD-CFED-34E4-F1690CC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7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E4765-10F0-2DD3-E2BB-1DB24594E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F44B-6ED9-6C79-11F9-F5F1D05C0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5C77A-8A86-0D13-2628-94D6096D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7C00A-2591-DE40-FFEB-65AB1BCD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0205-2D26-FCE3-4156-DFF0072FC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0A51-4067-BD22-D800-1D97F825E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2B4D2-C042-BF48-E9A4-F7EF38A3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E8DEA-2A74-FAD6-C7A6-CCE934B1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33F22-72D0-43DE-40B8-E6965DF4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6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C7DEC-5BD4-3AF7-37D0-B73FF0B1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C1640-92C6-5A2A-6161-CD5C1B611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D592A-1AAB-050E-C8B6-B01AFA18D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33285-12A3-A364-F4E5-5168015A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1D886-FEB7-F4C9-C912-2668DD3D6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C99DE-F2D5-6552-6EB3-9ADBDB2A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1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6CBD5-14A1-7C26-B924-30EB07194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505F8-8A9E-1179-EB8D-4D21DED73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9D5A-A848-C054-8214-FBDDBE265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BEB6B9-AD20-4907-AD39-8243DD72CBC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9FFE1-B9CC-5B78-D9AA-0E6E1AA00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3C1F0-564C-52F8-DB53-334A30FEC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5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pic>
        <p:nvPicPr>
          <p:cNvPr id="1027" name="Picture 17" descr="lights snippet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938933" y="0"/>
            <a:ext cx="12530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1430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638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95000"/>
        <a:buFont typeface="Times" charset="0"/>
        <a:buChar char="•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85000"/>
        <a:buFont typeface="Times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70000"/>
        <a:buFont typeface="Times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oster for a science event&#10;&#10;AI-generated content may be incorrect.">
            <a:extLst>
              <a:ext uri="{FF2B5EF4-FFF2-40B4-BE49-F238E27FC236}">
                <a16:creationId xmlns:a16="http://schemas.microsoft.com/office/drawing/2014/main" id="{91FCF923-F048-EF20-2AE0-5E71272F9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41" b="29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9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627FA-5287-1434-3C15-09A93798D86B}"/>
              </a:ext>
            </a:extLst>
          </p:cNvPr>
          <p:cNvSpPr txBox="1">
            <a:spLocks/>
          </p:cNvSpPr>
          <p:nvPr/>
        </p:nvSpPr>
        <p:spPr>
          <a:xfrm>
            <a:off x="1981200" y="28576"/>
            <a:ext cx="8229600" cy="8858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dirty="0">
                <a:ea typeface="ＭＳ Ｐゴシック" pitchFamily="34" charset="-128"/>
              </a:rPr>
              <a:t>Problem Based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189F0-802C-549A-3AB8-7C159C187D0E}"/>
              </a:ext>
            </a:extLst>
          </p:cNvPr>
          <p:cNvSpPr txBox="1"/>
          <p:nvPr/>
        </p:nvSpPr>
        <p:spPr>
          <a:xfrm>
            <a:off x="428017" y="1186774"/>
            <a:ext cx="1165062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1.Wavelength of Balmer H</a:t>
            </a:r>
            <a:r>
              <a:rPr lang="el-G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line is 6563 Angstroms. Calculate the wavelength of H</a:t>
            </a:r>
            <a:r>
              <a:rPr lang="el-G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A beam of electrons is used to bombard gaseous Hydrogen. What is the minimum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energy in electron volts the electrons must have if the first number of the Balmer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series corresponding to a transition from n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3 state to n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2 state to be emitted?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Calculate the energy required to create a vacancy in,</a:t>
            </a:r>
          </a:p>
          <a:p>
            <a:pPr marL="514350" indent="-514350">
              <a:buAutoNum type="roman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 shell of copper atom?</a:t>
            </a:r>
          </a:p>
          <a:p>
            <a:pPr marL="514350" indent="-514350">
              <a:buAutoNum type="roman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 shell of copper atom?, given ionization potential of H atom = 13.6 eV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Copper Z = 29.</a:t>
            </a:r>
          </a:p>
        </p:txBody>
      </p:sp>
    </p:spTree>
    <p:extLst>
      <p:ext uri="{BB962C8B-B14F-4D97-AF65-F5344CB8AC3E}">
        <p14:creationId xmlns:p14="http://schemas.microsoft.com/office/powerpoint/2010/main" val="865372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X-Rays from Atoms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6413770" cy="5181600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 highest photon energy available in a hydrogen atom is in the ultraviolet part of the electromagnetic spectrum</a:t>
            </a:r>
          </a:p>
          <a:p>
            <a:pPr marL="0" indent="0">
              <a:buNone/>
            </a:pP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Other atoms can emit much more energetic photons</a:t>
            </a:r>
          </a:p>
          <a:p>
            <a:pPr marL="0" indent="0">
              <a:buNone/>
            </a:pP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Many applications use X-ray photons obtained from an electron transition from E</a:t>
            </a:r>
            <a:r>
              <a:rPr lang="en-US" baseline="-25000" dirty="0">
                <a:ea typeface="ＭＳ Ｐゴシック" pitchFamily="34" charset="-128"/>
              </a:rPr>
              <a:t>2</a:t>
            </a:r>
            <a:r>
              <a:rPr lang="en-US" dirty="0">
                <a:ea typeface="ＭＳ Ｐゴシック" pitchFamily="34" charset="-128"/>
              </a:rPr>
              <a:t> to E</a:t>
            </a:r>
            <a:r>
              <a:rPr lang="en-US" baseline="-25000" dirty="0">
                <a:ea typeface="ＭＳ Ｐゴシック" pitchFamily="34" charset="-128"/>
              </a:rPr>
              <a:t>1</a:t>
            </a:r>
            <a:r>
              <a:rPr lang="en-US" dirty="0">
                <a:ea typeface="ＭＳ Ｐゴシック" pitchFamily="34" charset="-128"/>
              </a:rPr>
              <a:t> in heavier atoms</a:t>
            </a:r>
          </a:p>
          <a:p>
            <a:pPr lvl="1"/>
            <a:r>
              <a:rPr lang="en-US" dirty="0">
                <a:ea typeface="Arial" pitchFamily="34" charset="0"/>
              </a:rPr>
              <a:t>These are called K</a:t>
            </a:r>
            <a:r>
              <a:rPr lang="el-GR" baseline="-25000" dirty="0">
                <a:latin typeface="Lucida Grande" charset="0"/>
                <a:ea typeface="Arial" pitchFamily="34" charset="0"/>
              </a:rPr>
              <a:t>α</a:t>
            </a:r>
            <a:r>
              <a:rPr lang="en-US" dirty="0">
                <a:ea typeface="Arial" pitchFamily="34" charset="0"/>
              </a:rPr>
              <a:t>  X-rays</a:t>
            </a:r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68C9F9E7-E59C-EB7F-89E5-68CF20601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421" y="1225685"/>
            <a:ext cx="4931958" cy="440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AC47ED-B353-BF99-FD90-741DC05C9011}"/>
              </a:ext>
            </a:extLst>
          </p:cNvPr>
          <p:cNvSpPr txBox="1"/>
          <p:nvPr/>
        </p:nvSpPr>
        <p:spPr>
          <a:xfrm>
            <a:off x="2042810" y="1556426"/>
            <a:ext cx="870625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Characteristic X-rays are produced when an element is bombarded with high-energy particles, which can be photons, electrons or ions (such as protons).</a:t>
            </a:r>
          </a:p>
          <a:p>
            <a:endParaRPr lang="en-US" sz="28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When the incident particle strikes a bound electron (the target electron) in an atom, the target electron is ejected from the inner shell of the atom.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21951A-5DED-D839-1D26-F4562BF8E883}"/>
              </a:ext>
            </a:extLst>
          </p:cNvPr>
          <p:cNvSpPr txBox="1"/>
          <p:nvPr/>
        </p:nvSpPr>
        <p:spPr>
          <a:xfrm>
            <a:off x="1279187" y="228759"/>
            <a:ext cx="60992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How X-rays produce?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1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Quantized Angular Momentum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Bohr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suggestion that the angular momentum of the electron is quantized was completely new</a:t>
            </a:r>
          </a:p>
          <a:p>
            <a:endParaRPr lang="en-US" altLang="ja-JP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The assumption of quantized angular momentum can be understood in terms of de Broglie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theory</a:t>
            </a:r>
          </a:p>
          <a:p>
            <a:pPr lvl="1"/>
            <a:r>
              <a:rPr lang="en-US" dirty="0">
                <a:ea typeface="Arial" pitchFamily="34" charset="0"/>
              </a:rPr>
              <a:t>Which came about 10 years after Bohr made the assumption</a:t>
            </a:r>
          </a:p>
          <a:p>
            <a:pPr lvl="1"/>
            <a:endParaRPr lang="en-US" dirty="0">
              <a:ea typeface="Arial" pitchFamily="34" charset="0"/>
            </a:endParaRPr>
          </a:p>
          <a:p>
            <a:r>
              <a:rPr lang="en-US" dirty="0">
                <a:ea typeface="ＭＳ Ｐゴシック" pitchFamily="34" charset="-128"/>
              </a:rPr>
              <a:t>De Broglie stated that electrons have a wave character, with a wavelength of </a:t>
            </a:r>
            <a:r>
              <a:rPr lang="el-GR" dirty="0">
                <a:latin typeface="Lucida Grande" charset="0"/>
                <a:ea typeface="ＭＳ Ｐゴシック" pitchFamily="34" charset="-128"/>
              </a:rPr>
              <a:t>λ</a:t>
            </a:r>
            <a:r>
              <a:rPr lang="en-US" dirty="0">
                <a:ea typeface="ＭＳ Ｐゴシック" pitchFamily="34" charset="-128"/>
              </a:rPr>
              <a:t> = h / p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Bohr and de Broglie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half" idx="1"/>
          </p:nvPr>
        </p:nvSpPr>
        <p:spPr>
          <a:xfrm>
            <a:off x="84307" y="1345660"/>
            <a:ext cx="4038600" cy="5135563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 allowed electron orbits in the Bohr model correspond to standing waves that fit into the orbital circumference</a:t>
            </a:r>
          </a:p>
          <a:p>
            <a:r>
              <a:rPr lang="en-US" dirty="0">
                <a:ea typeface="ＭＳ Ｐゴシック" pitchFamily="34" charset="-128"/>
              </a:rPr>
              <a:t>Since the circumference has to be an integer number of wavelengths, 2 </a:t>
            </a:r>
            <a:r>
              <a:rPr lang="el-GR" dirty="0">
                <a:ea typeface="ＭＳ Ｐゴシック" pitchFamily="34" charset="-128"/>
              </a:rPr>
              <a:t>π</a:t>
            </a:r>
            <a:r>
              <a:rPr lang="en-US" dirty="0">
                <a:ea typeface="ＭＳ Ｐゴシック" pitchFamily="34" charset="-128"/>
              </a:rPr>
              <a:t> r = n </a:t>
            </a:r>
            <a:r>
              <a:rPr lang="el-GR" dirty="0">
                <a:latin typeface="Lucida Grande" charset="0"/>
                <a:ea typeface="ＭＳ Ｐゴシック" pitchFamily="34" charset="-128"/>
              </a:rPr>
              <a:t>λ</a:t>
            </a: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This leads to Bohr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condition for angular momentum</a:t>
            </a:r>
            <a:endParaRPr lang="en-US" dirty="0">
              <a:ea typeface="ＭＳ Ｐゴシック" pitchFamily="34" charset="-128"/>
            </a:endParaRPr>
          </a:p>
        </p:txBody>
      </p:sp>
      <p:pic>
        <p:nvPicPr>
          <p:cNvPr id="38917" name="Picture 6" descr="29p1028_f16"/>
          <p:cNvPicPr>
            <a:picLocks noChangeAspect="1" noChangeArrowheads="1"/>
          </p:cNvPicPr>
          <p:nvPr/>
        </p:nvPicPr>
        <p:blipFill>
          <a:blip r:embed="rId2" cstate="print"/>
          <a:srcRect b="47872"/>
          <a:stretch>
            <a:fillRect/>
          </a:stretch>
        </p:blipFill>
        <p:spPr bwMode="auto">
          <a:xfrm>
            <a:off x="4964585" y="1345660"/>
            <a:ext cx="3104510" cy="464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29p1028_f16">
            <a:extLst>
              <a:ext uri="{FF2B5EF4-FFF2-40B4-BE49-F238E27FC236}">
                <a16:creationId xmlns:a16="http://schemas.microsoft.com/office/drawing/2014/main" id="{C87A3CE9-AA5F-934C-5867-4F19C970D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1447"/>
          <a:stretch>
            <a:fillRect/>
          </a:stretch>
        </p:blipFill>
        <p:spPr bwMode="auto">
          <a:xfrm>
            <a:off x="8557098" y="1566153"/>
            <a:ext cx="3122919" cy="434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Problems with 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Model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993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 Bohr model was successful for atoms with one electron</a:t>
            </a:r>
          </a:p>
          <a:p>
            <a:pPr lvl="1"/>
            <a:r>
              <a:rPr lang="en-US" dirty="0">
                <a:ea typeface="Arial" pitchFamily="34" charset="0"/>
              </a:rPr>
              <a:t>H, He</a:t>
            </a:r>
            <a:r>
              <a:rPr lang="en-US" baseline="30000" dirty="0">
                <a:ea typeface="Arial" pitchFamily="34" charset="0"/>
              </a:rPr>
              <a:t>+</a:t>
            </a:r>
            <a:r>
              <a:rPr lang="en-US" dirty="0">
                <a:ea typeface="Arial" pitchFamily="34" charset="0"/>
              </a:rPr>
              <a:t>, etc.</a:t>
            </a:r>
          </a:p>
          <a:p>
            <a:pPr lvl="1"/>
            <a:endParaRPr lang="en-US" dirty="0">
              <a:ea typeface="Arial" pitchFamily="34" charset="0"/>
            </a:endParaRPr>
          </a:p>
          <a:p>
            <a:r>
              <a:rPr lang="en-US" dirty="0">
                <a:ea typeface="ＭＳ Ｐゴシック" pitchFamily="34" charset="-128"/>
              </a:rPr>
              <a:t>The model does not correctly explain the properties of atoms or ions that contain two or more electrons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Physicists concluded that the Bohr model is not the correct quantum theory</a:t>
            </a:r>
          </a:p>
          <a:p>
            <a:pPr lvl="1"/>
            <a:r>
              <a:rPr lang="en-US" dirty="0">
                <a:ea typeface="Arial" pitchFamily="34" charset="0"/>
              </a:rPr>
              <a:t>It was a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transition theory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that help pave the way from Newton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mechanics to modern quantum mechanics</a:t>
            </a:r>
            <a:endParaRPr lang="en-US" dirty="0">
              <a:ea typeface="Arial" pitchFamily="34" charset="0"/>
            </a:endParaRP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Modern Quantum Mechanics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pitchFamily="34" charset="-128"/>
              </a:rPr>
              <a:t>Modern quantum mechanics depends on the ideas of wave functions and probability densities instead of mechanical ideas of position and motion </a:t>
            </a: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To solve a problem in quantum mechanics, you use Schrödinger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equations</a:t>
            </a:r>
          </a:p>
          <a:p>
            <a:pPr lvl="1" eaLnBrk="1" hangingPunct="1"/>
            <a:r>
              <a:rPr lang="en-US" dirty="0">
                <a:ea typeface="Arial" pitchFamily="34" charset="0"/>
              </a:rPr>
              <a:t>The solution gives the wave function, including its dependence on position and time</a:t>
            </a:r>
          </a:p>
          <a:p>
            <a:pPr eaLnBrk="1" hangingPunct="1"/>
            <a:r>
              <a:rPr lang="en-US" dirty="0">
                <a:ea typeface="ＭＳ Ｐゴシック" pitchFamily="34" charset="-128"/>
              </a:rPr>
              <a:t>Four quantum numbers are required for a full description of the electron in an atom</a:t>
            </a:r>
          </a:p>
          <a:p>
            <a:pPr lvl="1" eaLnBrk="1" hangingPunct="1"/>
            <a:r>
              <a:rPr lang="en-US" dirty="0">
                <a:ea typeface="Arial" pitchFamily="34" charset="0"/>
              </a:rPr>
              <a:t>Bohr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model used only one</a:t>
            </a:r>
          </a:p>
          <a:p>
            <a:pPr lvl="1" eaLnBrk="1" hangingPunct="1">
              <a:buFont typeface="Times" charset="0"/>
              <a:buNone/>
            </a:pPr>
            <a:endParaRPr lang="en-US" dirty="0">
              <a:ea typeface="Arial" pitchFamily="34" charset="0"/>
            </a:endParaRPr>
          </a:p>
        </p:txBody>
      </p:sp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B3D60F-1D45-16B0-05EF-63A8E3EFEEEA}"/>
              </a:ext>
            </a:extLst>
          </p:cNvPr>
          <p:cNvSpPr txBox="1"/>
          <p:nvPr/>
        </p:nvSpPr>
        <p:spPr>
          <a:xfrm>
            <a:off x="7504888" y="219032"/>
            <a:ext cx="60992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Schrödinger</a:t>
            </a:r>
            <a:r>
              <a:rPr lang="ja-JP" altLang="en-US" sz="3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’</a:t>
            </a:r>
            <a:r>
              <a:rPr lang="en-US" altLang="ja-JP" sz="3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 equation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C24A4B2-90E2-CF43-2B68-EB565C061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6" y="0"/>
            <a:ext cx="6595353" cy="686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hrodinger equation">
            <a:extLst>
              <a:ext uri="{FF2B5EF4-FFF2-40B4-BE49-F238E27FC236}">
                <a16:creationId xmlns:a16="http://schemas.microsoft.com/office/drawing/2014/main" id="{45BE69AA-05C4-2665-59D6-78F68F0BF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29" y="4521740"/>
            <a:ext cx="3736980" cy="179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E51E5E-6DF5-14E8-DF46-60625C77CE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181" t="10070" r="37207" b="52908"/>
          <a:stretch>
            <a:fillRect/>
          </a:stretch>
        </p:blipFill>
        <p:spPr>
          <a:xfrm>
            <a:off x="7431929" y="1177047"/>
            <a:ext cx="3122580" cy="25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95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Quantum Numbers, Summary</a:t>
            </a: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  <p:pic>
        <p:nvPicPr>
          <p:cNvPr id="41988" name="Picture 5" descr="29p1029_t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944689"/>
            <a:ext cx="876300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Principle Quantum Number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ea typeface="ＭＳ Ｐゴシック" pitchFamily="34" charset="-128"/>
              </a:rPr>
              <a:t>n</a:t>
            </a:r>
            <a:r>
              <a:rPr lang="en-US" dirty="0">
                <a:ea typeface="ＭＳ Ｐゴシック" pitchFamily="34" charset="-128"/>
              </a:rPr>
              <a:t> is the principle quantum number</a:t>
            </a:r>
          </a:p>
          <a:p>
            <a:pPr lvl="1"/>
            <a:r>
              <a:rPr lang="en-US" dirty="0">
                <a:ea typeface="Arial" pitchFamily="34" charset="0"/>
              </a:rPr>
              <a:t>It can have values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= 1, 2, 3, …</a:t>
            </a:r>
          </a:p>
          <a:p>
            <a:pPr lvl="1"/>
            <a:r>
              <a:rPr lang="en-US" dirty="0">
                <a:ea typeface="Arial" pitchFamily="34" charset="0"/>
              </a:rPr>
              <a:t>It is roughly similar to Bohr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quantum number</a:t>
            </a:r>
          </a:p>
          <a:p>
            <a:pPr lvl="1"/>
            <a:r>
              <a:rPr lang="en-US" dirty="0">
                <a:ea typeface="Arial" pitchFamily="34" charset="0"/>
              </a:rPr>
              <a:t>As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increases, the average distance from the electron to the nucleus increases</a:t>
            </a:r>
          </a:p>
          <a:p>
            <a:pPr lvl="1"/>
            <a:r>
              <a:rPr lang="en-US" dirty="0">
                <a:ea typeface="Arial" pitchFamily="34" charset="0"/>
              </a:rPr>
              <a:t>States with a particular value of </a:t>
            </a:r>
            <a:r>
              <a:rPr lang="en-US" i="1" dirty="0">
                <a:ea typeface="Arial" pitchFamily="34" charset="0"/>
              </a:rPr>
              <a:t>n</a:t>
            </a:r>
            <a:r>
              <a:rPr lang="en-US" dirty="0">
                <a:ea typeface="Arial" pitchFamily="34" charset="0"/>
              </a:rPr>
              <a:t> are referred to as a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shell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endParaRPr lang="en-US" altLang="ja-JP" dirty="0">
              <a:ea typeface="ＭＳ Ｐゴシック" pitchFamily="34" charset="-128"/>
            </a:endParaRPr>
          </a:p>
          <a:p>
            <a:pPr lvl="1"/>
            <a:endParaRPr lang="en-US" dirty="0">
              <a:ea typeface="Arial" pitchFamily="34" charset="0"/>
            </a:endParaRPr>
          </a:p>
        </p:txBody>
      </p:sp>
      <p:sp>
        <p:nvSpPr>
          <p:cNvPr id="43012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27284-7AD2-F048-780C-57C961A8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17576"/>
            <a:ext cx="10909640" cy="1249394"/>
          </a:xfrm>
        </p:spPr>
        <p:txBody>
          <a:bodyPr anchor="ctr">
            <a:normAutofit/>
          </a:bodyPr>
          <a:lstStyle/>
          <a:p>
            <a:r>
              <a:rPr lang="en-US" sz="6600" dirty="0"/>
              <a:t>Day 03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7CB727-A780-E23F-1236-63E41D31F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813518"/>
              </p:ext>
            </p:extLst>
          </p:nvPr>
        </p:nvGraphicFramePr>
        <p:xfrm>
          <a:off x="1780642" y="2588545"/>
          <a:ext cx="8705775" cy="2297081"/>
        </p:xfrm>
        <a:graphic>
          <a:graphicData uri="http://schemas.openxmlformats.org/drawingml/2006/table">
            <a:tbl>
              <a:tblPr firstRow="1" firstCol="1" bandRow="1"/>
              <a:tblGrid>
                <a:gridCol w="8705775">
                  <a:extLst>
                    <a:ext uri="{9D8B030D-6E8A-4147-A177-3AD203B41FA5}">
                      <a16:colId xmlns:a16="http://schemas.microsoft.com/office/drawing/2014/main" val="1176270951"/>
                    </a:ext>
                  </a:extLst>
                </a:gridCol>
              </a:tblGrid>
              <a:tr h="309312"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3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Bohr’s Model of the Atom</a:t>
                      </a:r>
                      <a:endParaRPr lang="en-US" sz="5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611" marR="26194" marT="16589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479308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pPr marL="1270" marR="0" indent="0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32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Hydrogen Atom + Quantum Numbers</a:t>
                      </a:r>
                    </a:p>
                  </a:txBody>
                  <a:tcPr marL="23495" marR="0" marT="60325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825177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pPr marL="1270" marR="0" indent="0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32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Multi-electron Atoms </a:t>
                      </a:r>
                    </a:p>
                  </a:txBody>
                  <a:tcPr marL="23495" marR="0" marT="60325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58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18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Orbital Quantum Number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ＭＳ Ｐゴシック" pitchFamily="34" charset="-128"/>
              </a:rPr>
              <a:t> is the orbital quantum number</a:t>
            </a:r>
          </a:p>
          <a:p>
            <a:pPr lvl="1"/>
            <a:r>
              <a:rPr lang="en-US">
                <a:ea typeface="Arial" pitchFamily="34" charset="0"/>
              </a:rPr>
              <a:t>Allowed values are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0, 1, 2, … n - 1</a:t>
            </a:r>
          </a:p>
          <a:p>
            <a:pPr lvl="1"/>
            <a:r>
              <a:rPr lang="en-US">
                <a:ea typeface="Arial" pitchFamily="34" charset="0"/>
              </a:rPr>
              <a:t>The angular momentum of the electron is proportional to </a:t>
            </a:r>
            <a:r>
              <a:rPr lang="en-US">
                <a:ea typeface="ヒラギノ角ゴ Pro W3" charset="-128"/>
              </a:rPr>
              <a:t>ℓ</a:t>
            </a:r>
            <a:endParaRPr lang="en-US">
              <a:ea typeface="Arial" pitchFamily="34" charset="0"/>
            </a:endParaRPr>
          </a:p>
          <a:p>
            <a:pPr lvl="2"/>
            <a:r>
              <a:rPr lang="en-US">
                <a:ea typeface="Arial" pitchFamily="34" charset="0"/>
              </a:rPr>
              <a:t>States with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 have no angular momentum</a:t>
            </a:r>
          </a:p>
          <a:p>
            <a:pPr lvl="1"/>
            <a:r>
              <a:rPr lang="en-US">
                <a:ea typeface="Arial" pitchFamily="34" charset="0"/>
              </a:rPr>
              <a:t>See the table for shorthand letters for various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values</a:t>
            </a:r>
          </a:p>
          <a:p>
            <a:pPr lvl="1"/>
            <a:endParaRPr lang="en-US">
              <a:ea typeface="Arial" pitchFamily="34" charset="0"/>
            </a:endParaRPr>
          </a:p>
          <a:p>
            <a:pPr lvl="1"/>
            <a:endParaRPr lang="en-US">
              <a:ea typeface="Arial" pitchFamily="34" charset="0"/>
            </a:endParaRPr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  <p:pic>
        <p:nvPicPr>
          <p:cNvPr id="44037" name="Picture 6" descr="29p1029_t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1" y="1143000"/>
            <a:ext cx="3775075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Orbital Magnetic Quantum Number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>
                <a:ea typeface="ＭＳ Ｐゴシック" pitchFamily="34" charset="-128"/>
              </a:rPr>
              <a:t>m</a:t>
            </a:r>
            <a:r>
              <a:rPr lang="en-US">
                <a:ea typeface="ＭＳ Ｐゴシック" pitchFamily="34" charset="-128"/>
              </a:rPr>
              <a:t> is the orbital magnetic quantum number</a:t>
            </a:r>
          </a:p>
          <a:p>
            <a:pPr lvl="1"/>
            <a:r>
              <a:rPr lang="en-US">
                <a:ea typeface="Arial" pitchFamily="34" charset="0"/>
              </a:rPr>
              <a:t>It has allowed values of </a:t>
            </a:r>
            <a:r>
              <a:rPr lang="en-US" i="1">
                <a:ea typeface="Arial" pitchFamily="34" charset="0"/>
              </a:rPr>
              <a:t>m</a:t>
            </a:r>
            <a:r>
              <a:rPr lang="en-US">
                <a:ea typeface="Arial" pitchFamily="34" charset="0"/>
              </a:rPr>
              <a:t> = -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, -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+ 1, … , -1, 0, 1 … ,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</a:t>
            </a:r>
          </a:p>
          <a:p>
            <a:pPr lvl="1"/>
            <a:r>
              <a:rPr lang="en-US">
                <a:ea typeface="Arial" pitchFamily="34" charset="0"/>
              </a:rPr>
              <a:t>You can think of m as giving the direction of the angular momentum of the electron in a particular state</a:t>
            </a:r>
          </a:p>
          <a:p>
            <a:pPr lvl="1"/>
            <a:endParaRPr lang="en-US">
              <a:ea typeface="Arial" pitchFamily="34" charset="0"/>
            </a:endParaRPr>
          </a:p>
        </p:txBody>
      </p:sp>
      <p:sp>
        <p:nvSpPr>
          <p:cNvPr id="45060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Spin Quantum Number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>
                <a:ea typeface="ＭＳ Ｐゴシック" pitchFamily="34" charset="-128"/>
              </a:rPr>
              <a:t>s</a:t>
            </a:r>
            <a:r>
              <a:rPr lang="en-US">
                <a:ea typeface="ＭＳ Ｐゴシック" pitchFamily="34" charset="-128"/>
              </a:rPr>
              <a:t> is the spin quantum number</a:t>
            </a:r>
          </a:p>
          <a:p>
            <a:pPr lvl="1"/>
            <a:r>
              <a:rPr lang="en-US" i="1">
                <a:ea typeface="Arial" pitchFamily="34" charset="0"/>
              </a:rPr>
              <a:t>s</a:t>
            </a:r>
            <a:r>
              <a:rPr lang="en-US">
                <a:ea typeface="Arial" pitchFamily="34" charset="0"/>
              </a:rPr>
              <a:t> = + ½ or – ½ </a:t>
            </a:r>
          </a:p>
          <a:p>
            <a:pPr lvl="2"/>
            <a:r>
              <a:rPr lang="en-US">
                <a:ea typeface="Arial" pitchFamily="34" charset="0"/>
              </a:rPr>
              <a:t>These are often referred to as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spin up</a:t>
            </a:r>
            <a:r>
              <a:rPr lang="ja-JP" altLang="en-US">
                <a:ea typeface="ＭＳ Ｐゴシック" pitchFamily="34" charset="-128"/>
              </a:rPr>
              <a:t>”</a:t>
            </a:r>
            <a:r>
              <a:rPr lang="en-US" altLang="ja-JP">
                <a:ea typeface="ＭＳ Ｐゴシック" pitchFamily="34" charset="-128"/>
              </a:rPr>
              <a:t> and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spin down</a:t>
            </a:r>
            <a:r>
              <a:rPr lang="ja-JP" altLang="en-US">
                <a:ea typeface="ＭＳ Ｐゴシック" pitchFamily="34" charset="-128"/>
              </a:rPr>
              <a:t>”</a:t>
            </a:r>
            <a:endParaRPr lang="en-US" altLang="ja-JP">
              <a:ea typeface="ＭＳ Ｐゴシック" pitchFamily="34" charset="-128"/>
            </a:endParaRPr>
          </a:p>
          <a:p>
            <a:pPr lvl="1"/>
            <a:r>
              <a:rPr lang="en-US">
                <a:ea typeface="Arial" pitchFamily="34" charset="0"/>
              </a:rPr>
              <a:t>This gives the direction of the electron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spin angular momentum</a:t>
            </a:r>
            <a:endParaRPr lang="en-US">
              <a:ea typeface="Arial" pitchFamily="34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 Shells and Probabilities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A particular quantized electron state is specified by all four of the quantum number </a:t>
            </a:r>
            <a:r>
              <a:rPr lang="en-US" i="1">
                <a:ea typeface="ＭＳ Ｐゴシック" pitchFamily="34" charset="-128"/>
              </a:rPr>
              <a:t>n, </a:t>
            </a:r>
            <a:r>
              <a:rPr lang="en-US">
                <a:ea typeface="ヒラギノ角ゴ Pro W3" charset="-128"/>
              </a:rPr>
              <a:t>ℓ</a:t>
            </a:r>
            <a:r>
              <a:rPr lang="en-US" i="1">
                <a:ea typeface="ＭＳ Ｐゴシック" pitchFamily="34" charset="-128"/>
              </a:rPr>
              <a:t>, m </a:t>
            </a:r>
            <a:r>
              <a:rPr lang="en-US">
                <a:ea typeface="ＭＳ Ｐゴシック" pitchFamily="34" charset="-128"/>
              </a:rPr>
              <a:t>and </a:t>
            </a:r>
            <a:r>
              <a:rPr lang="en-US" i="1">
                <a:ea typeface="ＭＳ Ｐゴシック" pitchFamily="34" charset="-128"/>
              </a:rPr>
              <a:t>s</a:t>
            </a:r>
          </a:p>
          <a:p>
            <a:r>
              <a:rPr lang="en-US">
                <a:ea typeface="ＭＳ Ｐゴシック" pitchFamily="34" charset="-128"/>
              </a:rPr>
              <a:t>The solution of Schrödinger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equation also gives the wave function of each quantum state</a:t>
            </a:r>
          </a:p>
          <a:p>
            <a:pPr lvl="1"/>
            <a:r>
              <a:rPr lang="en-US">
                <a:ea typeface="Arial" pitchFamily="34" charset="0"/>
              </a:rPr>
              <a:t>From the wave function, you can calculate the probability for finding the electron at different locations around the nucleus</a:t>
            </a:r>
          </a:p>
          <a:p>
            <a:r>
              <a:rPr lang="en-US">
                <a:ea typeface="ＭＳ Ｐゴシック" pitchFamily="34" charset="-128"/>
              </a:rPr>
              <a:t>Plots of probability distributions for an electron are often called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electron clouds</a:t>
            </a:r>
            <a:r>
              <a:rPr lang="ja-JP" altLang="en-US">
                <a:ea typeface="ＭＳ Ｐゴシック" pitchFamily="34" charset="-128"/>
              </a:rPr>
              <a:t>”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 Clouds</a:t>
            </a:r>
          </a:p>
        </p:txBody>
      </p:sp>
      <p:pic>
        <p:nvPicPr>
          <p:cNvPr id="48132" name="Picture 5" descr="29p1030_f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5650" y="1066800"/>
            <a:ext cx="5600700" cy="552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Multielectron Atoms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electron energy levels of multielectron atoms follow the same pattern as hydrogen</a:t>
            </a:r>
          </a:p>
          <a:p>
            <a:pPr lvl="1"/>
            <a:r>
              <a:rPr lang="en-US">
                <a:ea typeface="Arial" pitchFamily="34" charset="0"/>
              </a:rPr>
              <a:t>Use the same quantum numbers</a:t>
            </a:r>
          </a:p>
          <a:p>
            <a:r>
              <a:rPr lang="en-US">
                <a:ea typeface="ＭＳ Ｐゴシック" pitchFamily="34" charset="-128"/>
              </a:rPr>
              <a:t>The electron distributions are also similar</a:t>
            </a:r>
          </a:p>
          <a:p>
            <a:r>
              <a:rPr lang="en-US">
                <a:ea typeface="ＭＳ Ｐゴシック" pitchFamily="34" charset="-128"/>
              </a:rPr>
              <a:t>There are two main differences between hydrogen and multielectron atoms</a:t>
            </a:r>
          </a:p>
          <a:p>
            <a:pPr lvl="1"/>
            <a:r>
              <a:rPr lang="en-US">
                <a:ea typeface="Arial" pitchFamily="34" charset="0"/>
              </a:rPr>
              <a:t>The values of the electron energies are different for different atoms</a:t>
            </a:r>
          </a:p>
          <a:p>
            <a:pPr lvl="1"/>
            <a:r>
              <a:rPr lang="en-US">
                <a:ea typeface="Arial" pitchFamily="34" charset="0"/>
              </a:rPr>
              <a:t>The spatial extent of the electron probability clouds varies from element to element</a:t>
            </a:r>
          </a:p>
        </p:txBody>
      </p:sp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Pauli Exclusion Principle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Each quantum state can be occupied by only one electron</a:t>
            </a:r>
          </a:p>
          <a:p>
            <a:pPr lvl="1"/>
            <a:r>
              <a:rPr lang="en-US">
                <a:ea typeface="Arial" pitchFamily="34" charset="0"/>
              </a:rPr>
              <a:t>Each electron must occupy its own quantum state, different from the states of all other electrons</a:t>
            </a:r>
          </a:p>
          <a:p>
            <a:r>
              <a:rPr lang="en-US">
                <a:ea typeface="ＭＳ Ｐゴシック" pitchFamily="34" charset="-128"/>
              </a:rPr>
              <a:t>This is called the </a:t>
            </a:r>
            <a:r>
              <a:rPr lang="en-US" b="1" i="1">
                <a:ea typeface="ＭＳ Ｐゴシック" pitchFamily="34" charset="-128"/>
              </a:rPr>
              <a:t>Pauli exclusion principle</a:t>
            </a:r>
          </a:p>
          <a:p>
            <a:r>
              <a:rPr lang="en-US">
                <a:ea typeface="ＭＳ Ｐゴシック" pitchFamily="34" charset="-128"/>
              </a:rPr>
              <a:t>Each electron is described by a unique set of quantum numbers</a:t>
            </a:r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Electron Distribution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3810001"/>
            <a:ext cx="8229600" cy="2544763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The direction of the arrow represents the electron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spin</a:t>
            </a:r>
          </a:p>
          <a:p>
            <a:pPr eaLnBrk="1" hangingPunct="1"/>
            <a:r>
              <a:rPr lang="en-US">
                <a:ea typeface="ＭＳ Ｐゴシック" pitchFamily="34" charset="-128"/>
              </a:rPr>
              <a:t>In C, the He electrons have different spins and obey the Pauli exclusion principle</a:t>
            </a:r>
          </a:p>
          <a:p>
            <a:pPr eaLnBrk="1" hangingPunct="1"/>
            <a:endParaRPr lang="en-US">
              <a:ea typeface="ＭＳ Ｐゴシック" pitchFamily="34" charset="-128"/>
            </a:endParaRPr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  <p:pic>
        <p:nvPicPr>
          <p:cNvPr id="53253" name="Picture 6" descr="29p1031_f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1350" y="1066801"/>
            <a:ext cx="58293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Electron Configuration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There is a useful shorthand notation for showing electron configurations</a:t>
            </a:r>
          </a:p>
          <a:p>
            <a:r>
              <a:rPr lang="en-US">
                <a:ea typeface="ＭＳ Ｐゴシック" pitchFamily="34" charset="-128"/>
              </a:rPr>
              <a:t>Examples:</a:t>
            </a:r>
          </a:p>
          <a:p>
            <a:pPr lvl="1"/>
            <a:r>
              <a:rPr lang="en-US">
                <a:ea typeface="Arial" pitchFamily="34" charset="0"/>
              </a:rPr>
              <a:t>1</a:t>
            </a:r>
            <a:r>
              <a:rPr lang="en-US" i="1">
                <a:ea typeface="Arial" pitchFamily="34" charset="0"/>
              </a:rPr>
              <a:t>s</a:t>
            </a:r>
            <a:r>
              <a:rPr lang="en-US" baseline="30000">
                <a:ea typeface="Arial" pitchFamily="34" charset="0"/>
              </a:rPr>
              <a:t>1</a:t>
            </a:r>
            <a:r>
              <a:rPr lang="en-US">
                <a:ea typeface="Arial" pitchFamily="34" charset="0"/>
              </a:rPr>
              <a:t> </a:t>
            </a:r>
          </a:p>
          <a:p>
            <a:pPr lvl="2"/>
            <a:r>
              <a:rPr lang="en-US">
                <a:ea typeface="Arial" pitchFamily="34" charset="0"/>
              </a:rPr>
              <a:t>1 </a:t>
            </a:r>
            <a:r>
              <a:rPr lang="en-US">
                <a:ea typeface="ＭＳ Ｐゴシック" pitchFamily="34" charset="-128"/>
              </a:rPr>
              <a:t>→</a:t>
            </a:r>
            <a:r>
              <a:rPr lang="en-US">
                <a:ea typeface="Arial" pitchFamily="34" charset="0"/>
              </a:rPr>
              <a:t> </a:t>
            </a:r>
            <a:r>
              <a:rPr lang="en-US" i="1">
                <a:ea typeface="Arial" pitchFamily="34" charset="0"/>
              </a:rPr>
              <a:t>n</a:t>
            </a:r>
            <a:r>
              <a:rPr lang="en-US">
                <a:ea typeface="Arial" pitchFamily="34" charset="0"/>
              </a:rPr>
              <a:t> =1</a:t>
            </a:r>
          </a:p>
          <a:p>
            <a:pPr lvl="2"/>
            <a:r>
              <a:rPr lang="en-US" i="1">
                <a:ea typeface="Arial" pitchFamily="34" charset="0"/>
              </a:rPr>
              <a:t>s</a:t>
            </a:r>
            <a:r>
              <a:rPr lang="en-US">
                <a:ea typeface="Arial" pitchFamily="34" charset="0"/>
              </a:rPr>
              <a:t> </a:t>
            </a:r>
            <a:r>
              <a:rPr lang="en-US">
                <a:ea typeface="ＭＳ Ｐゴシック" pitchFamily="34" charset="-128"/>
              </a:rPr>
              <a:t>→</a:t>
            </a:r>
            <a:r>
              <a:rPr lang="en-US">
                <a:ea typeface="Arial" pitchFamily="34" charset="0"/>
              </a:rPr>
              <a:t> 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</a:t>
            </a:r>
          </a:p>
          <a:p>
            <a:pPr lvl="2"/>
            <a:r>
              <a:rPr lang="en-US">
                <a:ea typeface="Arial" pitchFamily="34" charset="0"/>
              </a:rPr>
              <a:t>Superscript 1 </a:t>
            </a:r>
            <a:r>
              <a:rPr lang="en-US">
                <a:ea typeface="ＭＳ Ｐゴシック" pitchFamily="34" charset="-128"/>
              </a:rPr>
              <a:t>→</a:t>
            </a:r>
            <a:r>
              <a:rPr lang="en-US">
                <a:ea typeface="Arial" pitchFamily="34" charset="0"/>
              </a:rPr>
              <a:t> 1 electron</a:t>
            </a:r>
          </a:p>
          <a:p>
            <a:pPr lvl="2"/>
            <a:r>
              <a:rPr lang="en-US">
                <a:ea typeface="Arial" pitchFamily="34" charset="0"/>
              </a:rPr>
              <a:t>No information about electron spin</a:t>
            </a:r>
          </a:p>
          <a:p>
            <a:pPr lvl="1"/>
            <a:r>
              <a:rPr lang="en-US">
                <a:ea typeface="Arial" pitchFamily="34" charset="0"/>
              </a:rPr>
              <a:t>1s</a:t>
            </a:r>
            <a:r>
              <a:rPr lang="en-US" baseline="30000">
                <a:ea typeface="Arial" pitchFamily="34" charset="0"/>
              </a:rPr>
              <a:t>2</a:t>
            </a:r>
            <a:r>
              <a:rPr lang="en-US">
                <a:ea typeface="Arial" pitchFamily="34" charset="0"/>
              </a:rPr>
              <a:t>2s</a:t>
            </a:r>
            <a:r>
              <a:rPr lang="en-US" baseline="30000">
                <a:ea typeface="Arial" pitchFamily="34" charset="0"/>
              </a:rPr>
              <a:t>2</a:t>
            </a:r>
            <a:r>
              <a:rPr lang="en-US">
                <a:ea typeface="Arial" pitchFamily="34" charset="0"/>
              </a:rPr>
              <a:t>2p</a:t>
            </a:r>
            <a:r>
              <a:rPr lang="en-US" baseline="30000">
                <a:ea typeface="Arial" pitchFamily="34" charset="0"/>
              </a:rPr>
              <a:t>2</a:t>
            </a:r>
            <a:r>
              <a:rPr lang="en-US">
                <a:ea typeface="Arial" pitchFamily="34" charset="0"/>
              </a:rPr>
              <a:t> </a:t>
            </a:r>
          </a:p>
          <a:p>
            <a:pPr lvl="2"/>
            <a:r>
              <a:rPr lang="en-US">
                <a:ea typeface="Arial" pitchFamily="34" charset="0"/>
              </a:rPr>
              <a:t>2 electrons in </a:t>
            </a:r>
            <a:r>
              <a:rPr lang="en-US" i="1">
                <a:ea typeface="Arial" pitchFamily="34" charset="0"/>
              </a:rPr>
              <a:t>n</a:t>
            </a:r>
            <a:r>
              <a:rPr lang="en-US">
                <a:ea typeface="Arial" pitchFamily="34" charset="0"/>
              </a:rPr>
              <a:t> = 1 with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</a:t>
            </a:r>
          </a:p>
          <a:p>
            <a:pPr lvl="2"/>
            <a:r>
              <a:rPr lang="en-US">
                <a:ea typeface="Arial" pitchFamily="34" charset="0"/>
              </a:rPr>
              <a:t>2 electrons in </a:t>
            </a:r>
            <a:r>
              <a:rPr lang="en-US" i="1">
                <a:ea typeface="Arial" pitchFamily="34" charset="0"/>
              </a:rPr>
              <a:t>n</a:t>
            </a:r>
            <a:r>
              <a:rPr lang="en-US">
                <a:ea typeface="Arial" pitchFamily="34" charset="0"/>
              </a:rPr>
              <a:t> = 2 with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0</a:t>
            </a:r>
          </a:p>
          <a:p>
            <a:pPr lvl="2"/>
            <a:r>
              <a:rPr lang="en-US">
                <a:ea typeface="Arial" pitchFamily="34" charset="0"/>
              </a:rPr>
              <a:t>2 electrons in </a:t>
            </a:r>
            <a:r>
              <a:rPr lang="en-US" i="1">
                <a:ea typeface="Arial" pitchFamily="34" charset="0"/>
              </a:rPr>
              <a:t>n</a:t>
            </a:r>
            <a:r>
              <a:rPr lang="en-US">
                <a:ea typeface="Arial" pitchFamily="34" charset="0"/>
              </a:rPr>
              <a:t> = 2 with </a:t>
            </a:r>
            <a:r>
              <a:rPr lang="en-US">
                <a:ea typeface="ヒラギノ角ゴ Pro W3" charset="-128"/>
              </a:rPr>
              <a:t>ℓ</a:t>
            </a:r>
            <a:r>
              <a:rPr lang="en-US">
                <a:ea typeface="Arial" pitchFamily="34" charset="0"/>
              </a:rPr>
              <a:t> = 1</a:t>
            </a:r>
          </a:p>
        </p:txBody>
      </p:sp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Filling Energy Levels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The energy of each level depends mainly on the value of </a:t>
            </a:r>
            <a:r>
              <a:rPr lang="en-US" i="1">
                <a:ea typeface="ＭＳ Ｐゴシック" pitchFamily="34" charset="-128"/>
              </a:rPr>
              <a:t>n</a:t>
            </a:r>
          </a:p>
          <a:p>
            <a:pPr eaLnBrk="1" hangingPunct="1"/>
            <a:r>
              <a:rPr lang="en-US">
                <a:ea typeface="ＭＳ Ｐゴシック" pitchFamily="34" charset="-128"/>
              </a:rPr>
              <a:t>In multielectron atoms, the order of energy levels is more complicated</a:t>
            </a:r>
          </a:p>
          <a:p>
            <a:pPr eaLnBrk="1" hangingPunct="1"/>
            <a:r>
              <a:rPr lang="en-US">
                <a:ea typeface="ＭＳ Ｐゴシック" pitchFamily="34" charset="-128"/>
              </a:rPr>
              <a:t>For shells higher than </a:t>
            </a:r>
            <a:r>
              <a:rPr lang="en-US" i="1">
                <a:ea typeface="ＭＳ Ｐゴシック" pitchFamily="34" charset="-128"/>
              </a:rPr>
              <a:t>n</a:t>
            </a:r>
            <a:r>
              <a:rPr lang="en-US">
                <a:ea typeface="ＭＳ Ｐゴシック" pitchFamily="34" charset="-128"/>
              </a:rPr>
              <a:t> = 2, the energies of subshells from different shells being to overlap</a:t>
            </a:r>
          </a:p>
          <a:p>
            <a:pPr eaLnBrk="1" hangingPunct="1"/>
            <a:r>
              <a:rPr lang="en-US">
                <a:ea typeface="ＭＳ Ｐゴシック" pitchFamily="34" charset="-128"/>
              </a:rPr>
              <a:t>In general, the energy levels fill with electrons in the following order:</a:t>
            </a:r>
          </a:p>
          <a:p>
            <a:pPr eaLnBrk="1" hangingPunct="1">
              <a:buFont typeface="Times" charset="0"/>
              <a:buNone/>
            </a:pPr>
            <a:r>
              <a:rPr lang="en-US">
                <a:ea typeface="ＭＳ Ｐゴシック" pitchFamily="34" charset="-128"/>
              </a:rPr>
              <a:t>	1s 2s 2p 3s 3p 4s 3d 4p 5s 4d 5p 6s 4f</a:t>
            </a:r>
          </a:p>
        </p:txBody>
      </p:sp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Ideas In 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Model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Circular electron orbits</a:t>
            </a:r>
          </a:p>
          <a:p>
            <a:pPr lvl="1"/>
            <a:r>
              <a:rPr lang="en-US">
                <a:ea typeface="Arial" pitchFamily="34" charset="0"/>
              </a:rPr>
              <a:t>For simplification</a:t>
            </a:r>
          </a:p>
          <a:p>
            <a:r>
              <a:rPr lang="en-US">
                <a:ea typeface="ＭＳ Ｐゴシック" pitchFamily="34" charset="-128"/>
              </a:rPr>
              <a:t>Used hydrogen</a:t>
            </a:r>
          </a:p>
          <a:p>
            <a:pPr lvl="1"/>
            <a:r>
              <a:rPr lang="en-US">
                <a:ea typeface="Arial" pitchFamily="34" charset="0"/>
              </a:rPr>
              <a:t>Simplest atom</a:t>
            </a:r>
          </a:p>
          <a:p>
            <a:r>
              <a:rPr lang="en-US">
                <a:ea typeface="ＭＳ Ｐゴシック" pitchFamily="34" charset="-128"/>
              </a:rPr>
              <a:t>Postulated only certain electron orbits are allowed</a:t>
            </a:r>
          </a:p>
          <a:p>
            <a:pPr lvl="1"/>
            <a:r>
              <a:rPr lang="en-US">
                <a:ea typeface="Arial" pitchFamily="34" charset="0"/>
              </a:rPr>
              <a:t>To explain discrete spectral lines</a:t>
            </a:r>
          </a:p>
          <a:p>
            <a:pPr lvl="1"/>
            <a:r>
              <a:rPr lang="en-US">
                <a:ea typeface="Arial" pitchFamily="34" charset="0"/>
              </a:rPr>
              <a:t>Only specific values of r are allowed</a:t>
            </a:r>
          </a:p>
          <a:p>
            <a:pPr lvl="1"/>
            <a:r>
              <a:rPr lang="en-US">
                <a:ea typeface="Arial" pitchFamily="34" charset="0"/>
              </a:rPr>
              <a:t>Then only specific energies are allowed based on the values of r</a:t>
            </a:r>
          </a:p>
          <a:p>
            <a:r>
              <a:rPr lang="en-US">
                <a:ea typeface="ＭＳ Ｐゴシック" pitchFamily="34" charset="-128"/>
              </a:rPr>
              <a:t>Energy level diagrams can be used to show absorption and emission of photons</a:t>
            </a:r>
          </a:p>
          <a:p>
            <a:r>
              <a:rPr lang="en-US">
                <a:ea typeface="ＭＳ Ｐゴシック" pitchFamily="34" charset="-128"/>
              </a:rPr>
              <a:t>Explained the experimental evidence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pitchFamily="34" charset="-128"/>
              </a:rPr>
              <a:t>Order of Energy Levels</a:t>
            </a:r>
          </a:p>
        </p:txBody>
      </p:sp>
      <p:pic>
        <p:nvPicPr>
          <p:cNvPr id="56324" name="Picture 5" descr="29p1033_f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143001"/>
            <a:ext cx="80772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Energy Levels</a:t>
            </a:r>
          </a:p>
        </p:txBody>
      </p:sp>
      <p:sp>
        <p:nvSpPr>
          <p:cNvPr id="29699" name="Content Placeholder 3"/>
          <p:cNvSpPr>
            <a:spLocks noGrp="1"/>
          </p:cNvSpPr>
          <p:nvPr>
            <p:ph sz="half" idx="1"/>
          </p:nvPr>
        </p:nvSpPr>
        <p:spPr>
          <a:xfrm>
            <a:off x="298314" y="4174436"/>
            <a:ext cx="5051899" cy="1752600"/>
          </a:xfrm>
        </p:spPr>
        <p:txBody>
          <a:bodyPr/>
          <a:lstStyle/>
          <a:p>
            <a:r>
              <a:rPr lang="en-US" sz="1400" dirty="0">
                <a:ea typeface="ＭＳ Ｐゴシック" pitchFamily="34" charset="-128"/>
              </a:rPr>
              <a:t>Each</a:t>
            </a:r>
            <a:r>
              <a:rPr lang="en-US" sz="1600" dirty="0">
                <a:ea typeface="ＭＳ Ｐゴシック" pitchFamily="34" charset="-128"/>
              </a:rPr>
              <a:t> allowed orbit is a quantum state of the electron</a:t>
            </a:r>
          </a:p>
          <a:p>
            <a:r>
              <a:rPr lang="en-US" sz="1600" dirty="0">
                <a:ea typeface="ＭＳ Ｐゴシック" pitchFamily="34" charset="-128"/>
              </a:rPr>
              <a:t>E</a:t>
            </a:r>
            <a:r>
              <a:rPr lang="en-US" sz="1600" baseline="-25000" dirty="0">
                <a:ea typeface="ＭＳ Ｐゴシック" pitchFamily="34" charset="-128"/>
              </a:rPr>
              <a:t>1</a:t>
            </a:r>
            <a:r>
              <a:rPr lang="en-US" sz="1600" dirty="0">
                <a:ea typeface="ＭＳ Ｐゴシック" pitchFamily="34" charset="-128"/>
              </a:rPr>
              <a:t> is the </a:t>
            </a:r>
            <a:r>
              <a:rPr lang="en-US" sz="1600" b="1" i="1" dirty="0">
                <a:ea typeface="ＭＳ Ｐゴシック" pitchFamily="34" charset="-128"/>
              </a:rPr>
              <a:t>ground state</a:t>
            </a:r>
          </a:p>
          <a:p>
            <a:pPr lvl="1"/>
            <a:r>
              <a:rPr lang="en-US" sz="1400" dirty="0">
                <a:ea typeface="Arial" pitchFamily="34" charset="0"/>
              </a:rPr>
              <a:t>The state of lowest possible energy for the atom</a:t>
            </a:r>
          </a:p>
          <a:p>
            <a:r>
              <a:rPr lang="en-US" sz="1600" dirty="0">
                <a:ea typeface="ＭＳ Ｐゴシック" pitchFamily="34" charset="-128"/>
              </a:rPr>
              <a:t>Other states are </a:t>
            </a:r>
            <a:r>
              <a:rPr lang="en-US" sz="1600" b="1" i="1" dirty="0">
                <a:ea typeface="ＭＳ Ｐゴシック" pitchFamily="34" charset="-128"/>
              </a:rPr>
              <a:t>excited states</a:t>
            </a:r>
          </a:p>
          <a:p>
            <a:r>
              <a:rPr lang="en-US" sz="1600" dirty="0">
                <a:ea typeface="ＭＳ Ｐゴシック" pitchFamily="34" charset="-128"/>
              </a:rPr>
              <a:t>Photons are emitted when electrons fall from higher to lower states</a:t>
            </a:r>
          </a:p>
          <a:p>
            <a:r>
              <a:rPr lang="en-US" sz="1600" dirty="0">
                <a:ea typeface="ＭＳ Ｐゴシック" pitchFamily="34" charset="-128"/>
              </a:rPr>
              <a:t>When photons are absorbed, the electron undergoes a transition to a higher state</a:t>
            </a:r>
            <a:endParaRPr lang="en-US" sz="1800" dirty="0">
              <a:ea typeface="ＭＳ Ｐゴシック" pitchFamily="34" charset="-128"/>
            </a:endParaRPr>
          </a:p>
        </p:txBody>
      </p:sp>
      <p:pic>
        <p:nvPicPr>
          <p:cNvPr id="29701" name="Picture 6" descr="29p1022_f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1277" y="914401"/>
            <a:ext cx="9144000" cy="326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E:\Media\Image_Library\chapter29\29p1019_f07b.jpg">
            <a:extLst>
              <a:ext uri="{FF2B5EF4-FFF2-40B4-BE49-F238E27FC236}">
                <a16:creationId xmlns:a16="http://schemas.microsoft.com/office/drawing/2014/main" id="{D888CDA9-9CC4-1ADF-19F7-18927A44F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b="14395"/>
          <a:stretch>
            <a:fillRect/>
          </a:stretch>
        </p:blipFill>
        <p:spPr bwMode="auto">
          <a:xfrm>
            <a:off x="5638799" y="4349534"/>
            <a:ext cx="5683136" cy="2090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Angular Momentum and r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To determine the allowed values of the radius, </a:t>
            </a:r>
            <a:r>
              <a:rPr lang="en-US" i="1">
                <a:ea typeface="ＭＳ Ｐゴシック" pitchFamily="34" charset="-128"/>
              </a:rPr>
              <a:t>r,</a:t>
            </a:r>
            <a:r>
              <a:rPr lang="en-US">
                <a:ea typeface="ＭＳ Ｐゴシック" pitchFamily="34" charset="-128"/>
              </a:rPr>
              <a:t> Bohr proposed that the orbital angular momentum of the electron could only have certain values</a:t>
            </a:r>
          </a:p>
          <a:p>
            <a:endParaRPr lang="en-US">
              <a:ea typeface="ＭＳ Ｐゴシック" pitchFamily="34" charset="-128"/>
            </a:endParaRPr>
          </a:p>
          <a:p>
            <a:endParaRPr lang="en-US">
              <a:ea typeface="ＭＳ Ｐゴシック" pitchFamily="34" charset="-128"/>
            </a:endParaRPr>
          </a:p>
          <a:p>
            <a:pPr lvl="1"/>
            <a:r>
              <a:rPr lang="en-US">
                <a:ea typeface="Arial" pitchFamily="34" charset="0"/>
              </a:rPr>
              <a:t>n = 1, 2, 3, … is an integer and </a:t>
            </a:r>
            <a:r>
              <a:rPr lang="en-US" i="1">
                <a:ea typeface="Arial" pitchFamily="34" charset="0"/>
              </a:rPr>
              <a:t>h</a:t>
            </a:r>
            <a:r>
              <a:rPr lang="en-US">
                <a:ea typeface="Arial" pitchFamily="34" charset="0"/>
              </a:rPr>
              <a:t> is Planck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constant</a:t>
            </a:r>
          </a:p>
          <a:p>
            <a:r>
              <a:rPr lang="en-US">
                <a:ea typeface="ＭＳ Ｐゴシック" pitchFamily="34" charset="-128"/>
              </a:rPr>
              <a:t>Combining this with the orbital motion of the electron, the radii of allowed orbits can be found</a:t>
            </a:r>
          </a:p>
        </p:txBody>
      </p:sp>
      <p:graphicFrame>
        <p:nvGraphicFramePr>
          <p:cNvPr id="30724" name="Object 2"/>
          <p:cNvGraphicFramePr>
            <a:graphicFrameLocks noChangeAspect="1"/>
          </p:cNvGraphicFramePr>
          <p:nvPr/>
        </p:nvGraphicFramePr>
        <p:xfrm>
          <a:off x="3924300" y="2451100"/>
          <a:ext cx="1219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4000" imgH="383760" progId="">
                  <p:embed/>
                </p:oleObj>
              </mc:Choice>
              <mc:Fallback>
                <p:oleObj name="Equation" r:id="rId2" imgW="594000" imgH="383760" progId="">
                  <p:embed/>
                  <p:pic>
                    <p:nvPicPr>
                      <p:cNvPr id="3072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451100"/>
                        <a:ext cx="1219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3"/>
          <p:cNvGraphicFramePr>
            <a:graphicFrameLocks noChangeAspect="1"/>
          </p:cNvGraphicFramePr>
          <p:nvPr/>
        </p:nvGraphicFramePr>
        <p:xfrm>
          <a:off x="3544888" y="4841875"/>
          <a:ext cx="2627312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5720" imgH="475200" progId="">
                  <p:embed/>
                </p:oleObj>
              </mc:Choice>
              <mc:Fallback>
                <p:oleObj name="Equation" r:id="rId4" imgW="1215720" imgH="475200" progId="">
                  <p:embed/>
                  <p:pic>
                    <p:nvPicPr>
                      <p:cNvPr id="3072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4841875"/>
                        <a:ext cx="2627312" cy="1030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Values of r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only variable is n</a:t>
            </a:r>
          </a:p>
          <a:p>
            <a:pPr lvl="1"/>
            <a:r>
              <a:rPr lang="en-US">
                <a:ea typeface="Arial" pitchFamily="34" charset="0"/>
              </a:rPr>
              <a:t>The other terms in the equation for r are constants</a:t>
            </a:r>
          </a:p>
          <a:p>
            <a:r>
              <a:rPr lang="en-US">
                <a:ea typeface="ＭＳ Ｐゴシック" pitchFamily="34" charset="-128"/>
              </a:rPr>
              <a:t>The orbital radius of an electron in a hydrogen atom can have only these values</a:t>
            </a:r>
          </a:p>
          <a:p>
            <a:pPr lvl="1"/>
            <a:r>
              <a:rPr lang="en-US">
                <a:ea typeface="Arial" pitchFamily="34" charset="0"/>
              </a:rPr>
              <a:t>Shows the orbital radii are quantized</a:t>
            </a:r>
          </a:p>
          <a:p>
            <a:r>
              <a:rPr lang="en-US">
                <a:ea typeface="ＭＳ Ｐゴシック" pitchFamily="34" charset="-128"/>
              </a:rPr>
              <a:t>The smallest value of r corresponds to n = 1</a:t>
            </a:r>
          </a:p>
          <a:p>
            <a:pPr lvl="1"/>
            <a:r>
              <a:rPr lang="en-US">
                <a:ea typeface="Arial" pitchFamily="34" charset="0"/>
              </a:rPr>
              <a:t>This is called the </a:t>
            </a:r>
            <a:r>
              <a:rPr lang="en-US" b="1" i="1">
                <a:ea typeface="Arial" pitchFamily="34" charset="0"/>
              </a:rPr>
              <a:t>Bohr radius </a:t>
            </a:r>
            <a:r>
              <a:rPr lang="en-US">
                <a:ea typeface="Arial" pitchFamily="34" charset="0"/>
              </a:rPr>
              <a:t>of the hydrogen atom and is the smallest orbit allowed in the Bohr model</a:t>
            </a:r>
          </a:p>
          <a:p>
            <a:pPr lvl="1"/>
            <a:r>
              <a:rPr lang="en-US">
                <a:ea typeface="Arial" pitchFamily="34" charset="0"/>
              </a:rPr>
              <a:t>For n = 1, r = 0.053 nm</a:t>
            </a:r>
          </a:p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14400"/>
            <a:ext cx="9144000" cy="5715000"/>
          </a:xfrm>
        </p:spPr>
        <p:txBody>
          <a:bodyPr/>
          <a:lstStyle/>
          <a:p>
            <a:r>
              <a:rPr lang="en-US" dirty="0"/>
              <a:t>In a previous problem 1 we used an approximate orbital radius r = 1.0 ×10</a:t>
            </a:r>
            <a:r>
              <a:rPr lang="en-US" baseline="30000" dirty="0"/>
              <a:t>-10</a:t>
            </a:r>
            <a:r>
              <a:rPr lang="en-US" dirty="0"/>
              <a:t> m for the hydrogen atom as estimated from measurements of the atomic spacing in molecules and solids. Calculate r from the Bohr model for the lowest three energy levels, that is the levels corresponding to n = 1, 2, and 3.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Energy Values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energies corresponding to the allowed values of r can also be calculated</a:t>
            </a:r>
          </a:p>
          <a:p>
            <a:endParaRPr lang="en-US">
              <a:ea typeface="ＭＳ Ｐゴシック" pitchFamily="34" charset="-128"/>
            </a:endParaRPr>
          </a:p>
          <a:p>
            <a:endParaRPr lang="en-US">
              <a:ea typeface="ＭＳ Ｐゴシック" pitchFamily="34" charset="-128"/>
            </a:endParaRPr>
          </a:p>
          <a:p>
            <a:r>
              <a:rPr lang="en-US">
                <a:ea typeface="ＭＳ Ｐゴシック" pitchFamily="34" charset="-128"/>
              </a:rPr>
              <a:t>The only variable is n, which is an integer and can have values n = 1, 2, 3, …</a:t>
            </a:r>
          </a:p>
          <a:p>
            <a:r>
              <a:rPr lang="en-US">
                <a:ea typeface="ＭＳ Ｐゴシック" pitchFamily="34" charset="-128"/>
              </a:rPr>
              <a:t>Therefore, the energy levels in the hydrogen atom are also quantized</a:t>
            </a:r>
          </a:p>
          <a:p>
            <a:r>
              <a:rPr lang="en-US">
                <a:ea typeface="ＭＳ Ｐゴシック" pitchFamily="34" charset="-128"/>
              </a:rPr>
              <a:t>For the hydrogen atom, this becomes</a:t>
            </a:r>
          </a:p>
        </p:txBody>
      </p:sp>
      <p:graphicFrame>
        <p:nvGraphicFramePr>
          <p:cNvPr id="32772" name="Object 2"/>
          <p:cNvGraphicFramePr>
            <a:graphicFrameLocks noChangeAspect="1"/>
          </p:cNvGraphicFramePr>
          <p:nvPr/>
        </p:nvGraphicFramePr>
        <p:xfrm>
          <a:off x="2554289" y="2057401"/>
          <a:ext cx="5330825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8520" imgH="475200" progId="">
                  <p:embed/>
                </p:oleObj>
              </mc:Choice>
              <mc:Fallback>
                <p:oleObj name="Equation" r:id="rId2" imgW="2468520" imgH="475200" progId="">
                  <p:embed/>
                  <p:pic>
                    <p:nvPicPr>
                      <p:cNvPr id="3277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89" y="2057401"/>
                        <a:ext cx="5330825" cy="1039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3"/>
          <p:cNvGraphicFramePr>
            <a:graphicFrameLocks noChangeAspect="1"/>
          </p:cNvGraphicFramePr>
          <p:nvPr/>
        </p:nvGraphicFramePr>
        <p:xfrm>
          <a:off x="2667000" y="5257801"/>
          <a:ext cx="20701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78560" imgH="383760" progId="">
                  <p:embed/>
                </p:oleObj>
              </mc:Choice>
              <mc:Fallback>
                <p:oleObj name="Equation" r:id="rId4" imgW="1078560" imgH="383760" progId="">
                  <p:embed/>
                  <p:pic>
                    <p:nvPicPr>
                      <p:cNvPr id="3277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257801"/>
                        <a:ext cx="2070100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Energy Level Diagram for Hydrogen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half" idx="1"/>
          </p:nvPr>
        </p:nvSpPr>
        <p:spPr>
          <a:xfrm>
            <a:off x="453957" y="1127918"/>
            <a:ext cx="4038600" cy="5135563"/>
          </a:xfrm>
        </p:spPr>
        <p:txBody>
          <a:bodyPr/>
          <a:lstStyle/>
          <a:p>
            <a:r>
              <a:rPr lang="en-US" sz="2400" dirty="0">
                <a:ea typeface="ＭＳ Ｐゴシック" pitchFamily="34" charset="-128"/>
              </a:rPr>
              <a:t>The negative energies come from the convention that </a:t>
            </a:r>
            <a:r>
              <a:rPr lang="en-US" sz="2400" dirty="0" err="1">
                <a:ea typeface="ＭＳ Ｐゴシック" pitchFamily="34" charset="-128"/>
              </a:rPr>
              <a:t>PE</a:t>
            </a:r>
            <a:r>
              <a:rPr lang="en-US" sz="2400" baseline="-25000" dirty="0" err="1">
                <a:ea typeface="ＭＳ Ｐゴシック" pitchFamily="34" charset="-128"/>
              </a:rPr>
              <a:t>elec</a:t>
            </a:r>
            <a:r>
              <a:rPr lang="en-US" sz="2400" dirty="0">
                <a:ea typeface="ＭＳ Ｐゴシック" pitchFamily="34" charset="-128"/>
              </a:rPr>
              <a:t> = 0 when the electron is infinitely far from the proton</a:t>
            </a:r>
          </a:p>
          <a:p>
            <a:r>
              <a:rPr lang="en-US" sz="2400" dirty="0">
                <a:ea typeface="ＭＳ Ｐゴシック" pitchFamily="34" charset="-128"/>
              </a:rPr>
              <a:t>The energy required to take the electron from the ground state and remove it from the atom is the </a:t>
            </a:r>
            <a:r>
              <a:rPr lang="en-US" sz="2400" i="1" dirty="0">
                <a:ea typeface="ＭＳ Ｐゴシック" pitchFamily="34" charset="-128"/>
              </a:rPr>
              <a:t>ionization energy</a:t>
            </a:r>
          </a:p>
          <a:p>
            <a:r>
              <a:rPr lang="en-US" sz="2400" dirty="0">
                <a:ea typeface="ＭＳ Ｐゴシック" pitchFamily="34" charset="-128"/>
              </a:rPr>
              <a:t>The arrows show some possible transitions leading to emissions of photons 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  <p:pic>
        <p:nvPicPr>
          <p:cNvPr id="33797" name="Picture 6" descr="29p1024_f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5864" y="837640"/>
            <a:ext cx="4274936" cy="599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low">
  <a:themeElements>
    <a:clrScheme name="Custom 7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224298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1563</Words>
  <Application>Microsoft Office PowerPoint</Application>
  <PresentationFormat>Widescreen</PresentationFormat>
  <Paragraphs>180</Paragraphs>
  <Slides>30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ＭＳ Ｐゴシック</vt:lpstr>
      <vt:lpstr>Aptos</vt:lpstr>
      <vt:lpstr>Aptos Display</vt:lpstr>
      <vt:lpstr>Arial</vt:lpstr>
      <vt:lpstr>Helvetica</vt:lpstr>
      <vt:lpstr>Lucida Grande</vt:lpstr>
      <vt:lpstr>Times</vt:lpstr>
      <vt:lpstr>Wingdings 2</vt:lpstr>
      <vt:lpstr>ヒラギノ角ゴ Pro W3</vt:lpstr>
      <vt:lpstr>Office Theme</vt:lpstr>
      <vt:lpstr>Flow</vt:lpstr>
      <vt:lpstr>Equation</vt:lpstr>
      <vt:lpstr>PowerPoint Presentation</vt:lpstr>
      <vt:lpstr>Day 03</vt:lpstr>
      <vt:lpstr>Ideas In Bohr’s Model</vt:lpstr>
      <vt:lpstr>Energy Levels</vt:lpstr>
      <vt:lpstr>Angular Momentum and r</vt:lpstr>
      <vt:lpstr>Values of r</vt:lpstr>
      <vt:lpstr>Problem 2:</vt:lpstr>
      <vt:lpstr>Energy Values</vt:lpstr>
      <vt:lpstr>Energy Level Diagram for Hydrogen</vt:lpstr>
      <vt:lpstr>PowerPoint Presentation</vt:lpstr>
      <vt:lpstr>X-Rays from Atoms</vt:lpstr>
      <vt:lpstr>PowerPoint Presentation</vt:lpstr>
      <vt:lpstr>Quantized Angular Momentum</vt:lpstr>
      <vt:lpstr>Bohr and de Broglie</vt:lpstr>
      <vt:lpstr>Problems with Bohr’s Model</vt:lpstr>
      <vt:lpstr>Modern Quantum Mechanics</vt:lpstr>
      <vt:lpstr>PowerPoint Presentation</vt:lpstr>
      <vt:lpstr>Quantum Numbers, Summary</vt:lpstr>
      <vt:lpstr>Principle Quantum Number</vt:lpstr>
      <vt:lpstr>Orbital Quantum Number</vt:lpstr>
      <vt:lpstr>Orbital Magnetic Quantum Number</vt:lpstr>
      <vt:lpstr>Spin Quantum Number</vt:lpstr>
      <vt:lpstr>Electron Shells and Probabilities</vt:lpstr>
      <vt:lpstr>Electron Clouds</vt:lpstr>
      <vt:lpstr>Multielectron Atoms</vt:lpstr>
      <vt:lpstr>Pauli Exclusion Principle</vt:lpstr>
      <vt:lpstr>Electron Distribution</vt:lpstr>
      <vt:lpstr>Electron Configuration</vt:lpstr>
      <vt:lpstr>Filling Energy Levels</vt:lpstr>
      <vt:lpstr>Order of Energy Levels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Lilani Attygalle</dc:creator>
  <cp:lastModifiedBy>Lilani Attygalle</cp:lastModifiedBy>
  <cp:revision>22</cp:revision>
  <dcterms:created xsi:type="dcterms:W3CDTF">2025-10-27T06:57:08Z</dcterms:created>
  <dcterms:modified xsi:type="dcterms:W3CDTF">2025-11-11T07:55:32Z</dcterms:modified>
</cp:coreProperties>
</file>