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327" r:id="rId2"/>
    <p:sldId id="257" r:id="rId3"/>
    <p:sldId id="258" r:id="rId4"/>
    <p:sldId id="259" r:id="rId5"/>
    <p:sldId id="373" r:id="rId6"/>
    <p:sldId id="374" r:id="rId7"/>
    <p:sldId id="345" r:id="rId8"/>
    <p:sldId id="375" r:id="rId9"/>
    <p:sldId id="260" r:id="rId10"/>
    <p:sldId id="261" r:id="rId11"/>
    <p:sldId id="370" r:id="rId12"/>
    <p:sldId id="262" r:id="rId13"/>
    <p:sldId id="263" r:id="rId14"/>
    <p:sldId id="358" r:id="rId15"/>
    <p:sldId id="266" r:id="rId16"/>
    <p:sldId id="267" r:id="rId17"/>
    <p:sldId id="268" r:id="rId18"/>
    <p:sldId id="269" r:id="rId19"/>
    <p:sldId id="270" r:id="rId20"/>
    <p:sldId id="271" r:id="rId21"/>
    <p:sldId id="349" r:id="rId22"/>
    <p:sldId id="272" r:id="rId23"/>
    <p:sldId id="351" r:id="rId24"/>
    <p:sldId id="273" r:id="rId25"/>
    <p:sldId id="352" r:id="rId26"/>
    <p:sldId id="274" r:id="rId27"/>
    <p:sldId id="355" r:id="rId28"/>
    <p:sldId id="371" r:id="rId29"/>
    <p:sldId id="367" r:id="rId30"/>
    <p:sldId id="356" r:id="rId31"/>
    <p:sldId id="368" r:id="rId32"/>
    <p:sldId id="372" r:id="rId33"/>
    <p:sldId id="354" r:id="rId34"/>
    <p:sldId id="275" r:id="rId35"/>
    <p:sldId id="276" r:id="rId36"/>
    <p:sldId id="277" r:id="rId37"/>
    <p:sldId id="278" r:id="rId38"/>
    <p:sldId id="279" r:id="rId39"/>
    <p:sldId id="357" r:id="rId40"/>
    <p:sldId id="280" r:id="rId41"/>
    <p:sldId id="281" r:id="rId42"/>
    <p:sldId id="282" r:id="rId43"/>
    <p:sldId id="283" r:id="rId44"/>
    <p:sldId id="284" r:id="rId45"/>
    <p:sldId id="285" r:id="rId46"/>
    <p:sldId id="287" r:id="rId47"/>
    <p:sldId id="346" r:id="rId48"/>
    <p:sldId id="361" r:id="rId49"/>
    <p:sldId id="288" r:id="rId50"/>
    <p:sldId id="289" r:id="rId51"/>
    <p:sldId id="290" r:id="rId52"/>
    <p:sldId id="347" r:id="rId53"/>
    <p:sldId id="299" r:id="rId54"/>
    <p:sldId id="348" r:id="rId55"/>
    <p:sldId id="366" r:id="rId56"/>
  </p:sldIdLst>
  <p:sldSz cx="9144000" cy="6858000" type="screen4x3"/>
  <p:notesSz cx="6858000" cy="99266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2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10" d="100"/>
        <a:sy n="210" d="100"/>
      </p:scale>
      <p:origin x="0" y="36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5DDE36-DB28-D694-53D9-61CDF2B1E976}"/>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eaLnBrk="1" hangingPunct="1">
              <a:defRPr sz="120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0EF5F6B0-259D-36A4-8F99-6D374D95EFAC}"/>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eaLnBrk="1" hangingPunct="1">
              <a:defRPr sz="1200">
                <a:ea typeface="ＭＳ Ｐゴシック" pitchFamily="34" charset="-128"/>
                <a:cs typeface="+mn-cs"/>
              </a:defRPr>
            </a:lvl1pPr>
          </a:lstStyle>
          <a:p>
            <a:pPr>
              <a:defRPr/>
            </a:pPr>
            <a:fld id="{3A40F2F8-E9E0-4F90-A894-BC3D6D426BAD}" type="datetimeFigureOut">
              <a:rPr lang="en-US"/>
              <a:pPr>
                <a:defRPr/>
              </a:pPr>
              <a:t>1/13/2026</a:t>
            </a:fld>
            <a:endParaRPr lang="en-US"/>
          </a:p>
        </p:txBody>
      </p:sp>
      <p:sp>
        <p:nvSpPr>
          <p:cNvPr id="4" name="Footer Placeholder 3">
            <a:extLst>
              <a:ext uri="{FF2B5EF4-FFF2-40B4-BE49-F238E27FC236}">
                <a16:creationId xmlns:a16="http://schemas.microsoft.com/office/drawing/2014/main" id="{A1A4CEA0-2219-61EA-9C56-9DD90832E164}"/>
              </a:ext>
            </a:extLst>
          </p:cNvPr>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eaLnBrk="1" hangingPunct="1">
              <a:defRPr sz="120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F2F124CB-7A48-3E4C-9D95-BFE571FEB766}"/>
              </a:ext>
            </a:extLst>
          </p:cNvPr>
          <p:cNvSpPr>
            <a:spLocks noGrp="1"/>
          </p:cNvSpPr>
          <p:nvPr>
            <p:ph type="sldNum" sz="quarter" idx="3"/>
          </p:nvPr>
        </p:nvSpPr>
        <p:spPr>
          <a:xfrm>
            <a:off x="3884613" y="9428163"/>
            <a:ext cx="29718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E223D94-3CC4-419A-9322-F7D065D801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40EC08-BA27-5CC6-6F23-8F9533C50534}"/>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eaLnBrk="1" hangingPunct="1">
              <a:defRPr sz="120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978C8456-ACB8-6673-7CF4-E44689CC05F2}"/>
              </a:ext>
            </a:extLst>
          </p:cNvPr>
          <p:cNvSpPr>
            <a:spLocks noGrp="1"/>
          </p:cNvSpPr>
          <p:nvPr>
            <p:ph type="dt" idx="1"/>
          </p:nvPr>
        </p:nvSpPr>
        <p:spPr>
          <a:xfrm>
            <a:off x="3884613" y="0"/>
            <a:ext cx="2971800" cy="496888"/>
          </a:xfrm>
          <a:prstGeom prst="rect">
            <a:avLst/>
          </a:prstGeom>
        </p:spPr>
        <p:txBody>
          <a:bodyPr vert="horz" lIns="91440" tIns="45720" rIns="91440" bIns="45720" rtlCol="0"/>
          <a:lstStyle>
            <a:lvl1pPr algn="r" eaLnBrk="1" hangingPunct="1">
              <a:defRPr sz="1200">
                <a:ea typeface="ＭＳ Ｐゴシック" pitchFamily="34" charset="-128"/>
                <a:cs typeface="+mn-cs"/>
              </a:defRPr>
            </a:lvl1pPr>
          </a:lstStyle>
          <a:p>
            <a:pPr>
              <a:defRPr/>
            </a:pPr>
            <a:fld id="{7D9988BE-820B-4025-B269-311BF71C3607}" type="datetimeFigureOut">
              <a:rPr lang="en-US"/>
              <a:pPr>
                <a:defRPr/>
              </a:pPr>
              <a:t>1/13/2026</a:t>
            </a:fld>
            <a:endParaRPr lang="en-US"/>
          </a:p>
        </p:txBody>
      </p:sp>
      <p:sp>
        <p:nvSpPr>
          <p:cNvPr id="4" name="Slide Image Placeholder 3">
            <a:extLst>
              <a:ext uri="{FF2B5EF4-FFF2-40B4-BE49-F238E27FC236}">
                <a16:creationId xmlns:a16="http://schemas.microsoft.com/office/drawing/2014/main" id="{F3090DA5-9DA5-2C9C-ED22-88F0DF1BB358}"/>
              </a:ext>
            </a:extLst>
          </p:cNvPr>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7A1D24F-C9C1-A215-9E90-8776C90EF23B}"/>
              </a:ext>
            </a:extLst>
          </p:cNvPr>
          <p:cNvSpPr>
            <a:spLocks noGrp="1"/>
          </p:cNvSpPr>
          <p:nvPr>
            <p:ph type="body" sz="quarter" idx="3"/>
          </p:nvPr>
        </p:nvSpPr>
        <p:spPr>
          <a:xfrm>
            <a:off x="685800" y="4714875"/>
            <a:ext cx="5486400"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6DC58F1-9FA6-C9A8-0AC5-200406B82D15}"/>
              </a:ext>
            </a:extLst>
          </p:cNvPr>
          <p:cNvSpPr>
            <a:spLocks noGrp="1"/>
          </p:cNvSpPr>
          <p:nvPr>
            <p:ph type="ftr" sz="quarter" idx="4"/>
          </p:nvPr>
        </p:nvSpPr>
        <p:spPr>
          <a:xfrm>
            <a:off x="0" y="9428163"/>
            <a:ext cx="2971800" cy="496887"/>
          </a:xfrm>
          <a:prstGeom prst="rect">
            <a:avLst/>
          </a:prstGeom>
        </p:spPr>
        <p:txBody>
          <a:bodyPr vert="horz" lIns="91440" tIns="45720" rIns="91440" bIns="45720" rtlCol="0" anchor="b"/>
          <a:lstStyle>
            <a:lvl1pPr algn="l" eaLnBrk="1" hangingPunct="1">
              <a:defRPr sz="1200">
                <a:ea typeface="ＭＳ Ｐゴシック"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0FABEE3A-5C1E-524C-7B89-2A48972A6B84}"/>
              </a:ext>
            </a:extLst>
          </p:cNvPr>
          <p:cNvSpPr>
            <a:spLocks noGrp="1"/>
          </p:cNvSpPr>
          <p:nvPr>
            <p:ph type="sldNum" sz="quarter" idx="5"/>
          </p:nvPr>
        </p:nvSpPr>
        <p:spPr>
          <a:xfrm>
            <a:off x="3884613" y="9428163"/>
            <a:ext cx="29718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A06523-CAB4-40B7-BBDB-603A74D6EC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5B23354-520F-C17E-84BD-D2C13B215D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D55FF76-3D5F-6773-4552-E03DC25B04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Binding energy (B.E.) is the energy required to disassemble a nucleus into its constituent protons and neutrons. It is derived from the mass defect, which is the difference between the total mass of the individual nucleons and the actual mass of the nucleus. According to Einstein's mass-energy equivalence relation, the binding energy can be expressed as:</a:t>
            </a:r>
          </a:p>
        </p:txBody>
      </p:sp>
      <p:sp>
        <p:nvSpPr>
          <p:cNvPr id="32772" name="Slide Number Placeholder 3">
            <a:extLst>
              <a:ext uri="{FF2B5EF4-FFF2-40B4-BE49-F238E27FC236}">
                <a16:creationId xmlns:a16="http://schemas.microsoft.com/office/drawing/2014/main" id="{2586785E-17E5-99A2-20C9-5CF555489A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A7581A-8B59-4D14-9DAE-C9838158E2D7}" type="slidenum">
              <a:rPr lang="en-US" altLang="en-US" sz="1200" smtClean="0"/>
              <a:pPr/>
              <a:t>31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www.cengage.com/physics/giordano2e"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2F8859A-4E7E-1E39-A011-96DDB5F38F06}"/>
              </a:ext>
            </a:extLst>
          </p:cNvPr>
          <p:cNvSpPr>
            <a:spLocks noChangeArrowheads="1"/>
          </p:cNvSpPr>
          <p:nvPr userDrawn="1"/>
        </p:nvSpPr>
        <p:spPr bwMode="auto">
          <a:xfrm>
            <a:off x="0" y="1588"/>
            <a:ext cx="9148763" cy="911225"/>
          </a:xfrm>
          <a:prstGeom prst="rect">
            <a:avLst/>
          </a:prstGeom>
          <a:solidFill>
            <a:srgbClr val="234398"/>
          </a:solidFill>
          <a:ln>
            <a:noFill/>
          </a:ln>
        </p:spPr>
        <p:txBody>
          <a:bodyPr wrap="none" anchor="ct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endParaRPr lang="en-US" sz="1800">
              <a:cs typeface="Arial" pitchFamily="34" charset="0"/>
            </a:endParaRPr>
          </a:p>
        </p:txBody>
      </p:sp>
      <p:sp>
        <p:nvSpPr>
          <p:cNvPr id="3" name="Rectangle 2">
            <a:extLst>
              <a:ext uri="{FF2B5EF4-FFF2-40B4-BE49-F238E27FC236}">
                <a16:creationId xmlns:a16="http://schemas.microsoft.com/office/drawing/2014/main" id="{BA46FD91-35D2-31BD-2AC9-27F1B0D80581}"/>
              </a:ext>
            </a:extLst>
          </p:cNvPr>
          <p:cNvSpPr>
            <a:spLocks noChangeArrowheads="1"/>
          </p:cNvSpPr>
          <p:nvPr userDrawn="1"/>
        </p:nvSpPr>
        <p:spPr bwMode="auto">
          <a:xfrm>
            <a:off x="2635250" y="950913"/>
            <a:ext cx="2778125" cy="427037"/>
          </a:xfrm>
          <a:prstGeom prst="rect">
            <a:avLst/>
          </a:prstGeom>
          <a:noFill/>
          <a:ln>
            <a:noFill/>
          </a:ln>
        </p:spPr>
        <p:txBody>
          <a:bodyPr wrap="none">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sz="2200" i="1">
                <a:cs typeface="Arial" pitchFamily="34" charset="0"/>
              </a:rPr>
              <a:t>Nicholas J. Giordano</a:t>
            </a:r>
          </a:p>
        </p:txBody>
      </p:sp>
      <p:pic>
        <p:nvPicPr>
          <p:cNvPr id="4" name="Picture 8" descr="BrooksCole_Logo">
            <a:extLst>
              <a:ext uri="{FF2B5EF4-FFF2-40B4-BE49-F238E27FC236}">
                <a16:creationId xmlns:a16="http://schemas.microsoft.com/office/drawing/2014/main" id="{B5153617-05EB-91A4-F3FB-E1F3095D91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3363" y="0"/>
            <a:ext cx="25574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a:extLst>
              <a:ext uri="{FF2B5EF4-FFF2-40B4-BE49-F238E27FC236}">
                <a16:creationId xmlns:a16="http://schemas.microsoft.com/office/drawing/2014/main" id="{3433ED0B-013B-E5AA-2FFC-C58E656F1BC5}"/>
              </a:ext>
            </a:extLst>
          </p:cNvPr>
          <p:cNvSpPr>
            <a:spLocks noGrp="1" noChangeArrowheads="1"/>
          </p:cNvSpPr>
          <p:nvPr userDrawn="1"/>
        </p:nvSpPr>
        <p:spPr bwMode="auto">
          <a:xfrm>
            <a:off x="73025" y="6337300"/>
            <a:ext cx="8991600" cy="457200"/>
          </a:xfrm>
          <a:prstGeom prst="rect">
            <a:avLst/>
          </a:prstGeom>
          <a:noFill/>
          <a:ln>
            <a:noFill/>
          </a:ln>
        </p:spPr>
        <p:txBody>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defRPr/>
            </a:pPr>
            <a:r>
              <a:rPr lang="en-US" sz="2000" i="1">
                <a:latin typeface="Helvetica" panose="020B0604020202020204" pitchFamily="34" charset="0"/>
                <a:cs typeface="Arial" pitchFamily="34" charset="0"/>
              </a:rPr>
              <a:t>Marilyn Akins, PhD </a:t>
            </a:r>
            <a:r>
              <a:rPr lang="en-US" sz="2000" i="1">
                <a:cs typeface="Arial" pitchFamily="34" charset="0"/>
              </a:rPr>
              <a:t>• </a:t>
            </a:r>
            <a:r>
              <a:rPr lang="en-US" sz="2000" i="1">
                <a:latin typeface="Helvetica" panose="020B0604020202020204" pitchFamily="34" charset="0"/>
                <a:cs typeface="Arial" pitchFamily="34" charset="0"/>
              </a:rPr>
              <a:t>Broome Community College</a:t>
            </a:r>
          </a:p>
        </p:txBody>
      </p:sp>
      <p:pic>
        <p:nvPicPr>
          <p:cNvPr id="6" name="Picture 10" descr="small cover">
            <a:extLst>
              <a:ext uri="{FF2B5EF4-FFF2-40B4-BE49-F238E27FC236}">
                <a16:creationId xmlns:a16="http://schemas.microsoft.com/office/drawing/2014/main" id="{06B2CB0A-0A63-BF20-1641-C3737F8093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175" y="112713"/>
            <a:ext cx="233045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4"/>
            <a:extLst>
              <a:ext uri="{FF2B5EF4-FFF2-40B4-BE49-F238E27FC236}">
                <a16:creationId xmlns:a16="http://schemas.microsoft.com/office/drawing/2014/main" id="{A6EB99BC-D2C9-06AD-04E4-2624D5615966}"/>
              </a:ext>
            </a:extLst>
          </p:cNvPr>
          <p:cNvSpPr>
            <a:spLocks noChangeArrowheads="1"/>
          </p:cNvSpPr>
          <p:nvPr userDrawn="1"/>
        </p:nvSpPr>
        <p:spPr bwMode="auto">
          <a:xfrm>
            <a:off x="2638425" y="2620963"/>
            <a:ext cx="2657475" cy="274637"/>
          </a:xfrm>
          <a:prstGeom prst="rect">
            <a:avLst/>
          </a:prstGeom>
          <a:noFill/>
          <a:ln>
            <a:noFill/>
          </a:ln>
        </p:spPr>
        <p:txBody>
          <a:bodyPr wrap="none">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defRPr/>
            </a:pPr>
            <a:r>
              <a:rPr lang="en-US" sz="1200">
                <a:cs typeface="Arial" pitchFamily="34" charset="0"/>
                <a:hlinkClick r:id="rId4"/>
              </a:rPr>
              <a:t>www.cengage.com/physics/giordano</a:t>
            </a:r>
            <a:endParaRPr lang="en-US" sz="1200">
              <a:cs typeface="Arial" pitchFamily="34" charset="0"/>
            </a:endParaRPr>
          </a:p>
        </p:txBody>
      </p:sp>
      <p:sp>
        <p:nvSpPr>
          <p:cNvPr id="98308" name="Title Placeholder 8"/>
          <p:cNvSpPr>
            <a:spLocks noGrp="1"/>
          </p:cNvSpPr>
          <p:nvPr>
            <p:ph type="ctrTitle"/>
          </p:nvPr>
        </p:nvSpPr>
        <p:spPr>
          <a:xfrm>
            <a:off x="685800" y="3276600"/>
            <a:ext cx="7772400" cy="838200"/>
          </a:xfrm>
        </p:spPr>
        <p:txBody>
          <a:bodyPr/>
          <a:lstStyle>
            <a:lvl1pPr algn="ctr">
              <a:defRPr smtClean="0">
                <a:solidFill>
                  <a:srgbClr val="073282"/>
                </a:solidFill>
                <a:latin typeface="Arial" charset="0"/>
                <a:cs typeface="Arial" charset="0"/>
              </a:defRPr>
            </a:lvl1pPr>
          </a:lstStyle>
          <a:p>
            <a:pPr lvl="0"/>
            <a:r>
              <a:rPr lang="en-US" noProof="0"/>
              <a:t>Click to edit Master title style</a:t>
            </a:r>
          </a:p>
        </p:txBody>
      </p:sp>
      <p:sp>
        <p:nvSpPr>
          <p:cNvPr id="98309" name="Text Placeholder 29"/>
          <p:cNvSpPr>
            <a:spLocks noGrp="1"/>
          </p:cNvSpPr>
          <p:nvPr>
            <p:ph type="subTitle" idx="1"/>
          </p:nvPr>
        </p:nvSpPr>
        <p:spPr>
          <a:xfrm>
            <a:off x="1371600" y="4419600"/>
            <a:ext cx="6400800" cy="1752600"/>
          </a:xfrm>
        </p:spPr>
        <p:txBody>
          <a:bodyPr/>
          <a:lstStyle>
            <a:lvl1pPr marL="0" indent="0" algn="ctr">
              <a:buFont typeface="Times" charset="0"/>
              <a:buNone/>
              <a:defRPr sz="4000" smtClean="0">
                <a:solidFill>
                  <a:srgbClr val="073282"/>
                </a:solidFill>
                <a:latin typeface="Arial" charset="0"/>
                <a:cs typeface="Arial" charset="0"/>
              </a:defRPr>
            </a:lvl1pPr>
          </a:lstStyle>
          <a:p>
            <a:pPr lvl="0"/>
            <a:r>
              <a:rPr lang="en-US" noProof="0"/>
              <a:t>Click to edit Master subtitle style</a:t>
            </a:r>
          </a:p>
        </p:txBody>
      </p:sp>
    </p:spTree>
    <p:extLst>
      <p:ext uri="{BB962C8B-B14F-4D97-AF65-F5344CB8AC3E}">
        <p14:creationId xmlns:p14="http://schemas.microsoft.com/office/powerpoint/2010/main" val="35602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09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27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6"/>
            <a:ext cx="8229600" cy="890954"/>
          </a:xfrm>
        </p:spPr>
        <p:txBody>
          <a:bodyPr/>
          <a:lstStyle/>
          <a:p>
            <a:r>
              <a:rPr lang="en-US" dirty="0"/>
              <a:t>Click to edit Master title style</a:t>
            </a:r>
          </a:p>
        </p:txBody>
      </p:sp>
      <p:sp>
        <p:nvSpPr>
          <p:cNvPr id="3" name="Content Placeholder 2"/>
          <p:cNvSpPr>
            <a:spLocks noGrp="1"/>
          </p:cNvSpPr>
          <p:nvPr>
            <p:ph sz="half" idx="1"/>
          </p:nvPr>
        </p:nvSpPr>
        <p:spPr>
          <a:xfrm>
            <a:off x="457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98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6"/>
            <a:ext cx="8229600" cy="890954"/>
          </a:xfrm>
        </p:spPr>
        <p:txBody>
          <a:bodyPr/>
          <a:lstStyle/>
          <a:p>
            <a:r>
              <a:rPr lang="en-US" dirty="0"/>
              <a:t>Click to edit Master title style</a:t>
            </a:r>
          </a:p>
        </p:txBody>
      </p:sp>
      <p:sp>
        <p:nvSpPr>
          <p:cNvPr id="3" name="Content Placeholder 2"/>
          <p:cNvSpPr>
            <a:spLocks noGrp="1"/>
          </p:cNvSpPr>
          <p:nvPr>
            <p:ph sz="half" idx="1"/>
          </p:nvPr>
        </p:nvSpPr>
        <p:spPr>
          <a:xfrm>
            <a:off x="457200" y="3810000"/>
            <a:ext cx="8229600" cy="2544925"/>
          </a:xfrm>
        </p:spPr>
        <p:txBody>
          <a:bodyPr/>
          <a:lstStyle>
            <a:lvl1pPr>
              <a:defRPr sz="26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 y="1219201"/>
            <a:ext cx="8229600" cy="251460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25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81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9466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25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92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92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696768FA-8551-9EF8-0FCB-AC0DD049918D}"/>
              </a:ext>
            </a:extLst>
          </p:cNvPr>
          <p:cNvSpPr>
            <a:spLocks noChangeArrowheads="1"/>
          </p:cNvSpPr>
          <p:nvPr userDrawn="1"/>
        </p:nvSpPr>
        <p:spPr bwMode="auto">
          <a:xfrm>
            <a:off x="0" y="1588"/>
            <a:ext cx="9148763" cy="911225"/>
          </a:xfrm>
          <a:prstGeom prst="rect">
            <a:avLst/>
          </a:prstGeom>
          <a:solidFill>
            <a:srgbClr val="234398"/>
          </a:solidFill>
          <a:ln>
            <a:noFill/>
          </a:ln>
        </p:spPr>
        <p:txBody>
          <a:bodyPr wrap="none" anchor="ct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endParaRPr lang="en-US" sz="1800">
              <a:cs typeface="Arial" pitchFamily="34" charset="0"/>
            </a:endParaRPr>
          </a:p>
        </p:txBody>
      </p:sp>
      <p:pic>
        <p:nvPicPr>
          <p:cNvPr id="1027" name="Picture 17" descr="lights snippet">
            <a:extLst>
              <a:ext uri="{FF2B5EF4-FFF2-40B4-BE49-F238E27FC236}">
                <a16:creationId xmlns:a16="http://schemas.microsoft.com/office/drawing/2014/main" id="{3746052C-E8C7-63D0-85E3-753989A72FEF}"/>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04200" y="0"/>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8">
            <a:extLst>
              <a:ext uri="{FF2B5EF4-FFF2-40B4-BE49-F238E27FC236}">
                <a16:creationId xmlns:a16="http://schemas.microsoft.com/office/drawing/2014/main" id="{E1FE8D3E-FF82-C122-E31C-6FCAA63CF88E}"/>
              </a:ext>
            </a:extLst>
          </p:cNvPr>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083542E3-01A6-3B73-A0D6-3700991EBAB6}"/>
              </a:ext>
            </a:extLst>
          </p:cNvPr>
          <p:cNvSpPr>
            <a:spLocks noGrp="1"/>
          </p:cNvSpPr>
          <p:nvPr>
            <p:ph type="body" idx="1"/>
          </p:nvPr>
        </p:nvSpPr>
        <p:spPr bwMode="auto">
          <a:xfrm>
            <a:off x="457200" y="11430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0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Lst>
  <p:txStyles>
    <p:titleStyle>
      <a:lvl1pPr algn="l" rtl="0" eaLnBrk="0" fontAlgn="base" hangingPunct="0">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36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36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36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3600">
          <a:solidFill>
            <a:schemeClr val="bg1"/>
          </a:solidFill>
          <a:latin typeface="Arial" charset="0"/>
          <a:ea typeface="ＭＳ Ｐゴシック" charset="0"/>
          <a:cs typeface="Arial" charset="0"/>
        </a:defRPr>
      </a:lvl5pPr>
      <a:lvl6pPr marL="457200" algn="l" rtl="0" fontAlgn="base">
        <a:spcBef>
          <a:spcPct val="0"/>
        </a:spcBef>
        <a:spcAft>
          <a:spcPct val="0"/>
        </a:spcAft>
        <a:defRPr sz="5000">
          <a:solidFill>
            <a:schemeClr val="tx2"/>
          </a:solidFill>
          <a:latin typeface="Arial" charset="0"/>
          <a:cs typeface="Arial" charset="0"/>
        </a:defRPr>
      </a:lvl6pPr>
      <a:lvl7pPr marL="914400" algn="l" rtl="0" fontAlgn="base">
        <a:spcBef>
          <a:spcPct val="0"/>
        </a:spcBef>
        <a:spcAft>
          <a:spcPct val="0"/>
        </a:spcAft>
        <a:defRPr sz="5000">
          <a:solidFill>
            <a:schemeClr val="tx2"/>
          </a:solidFill>
          <a:latin typeface="Arial" charset="0"/>
          <a:cs typeface="Arial" charset="0"/>
        </a:defRPr>
      </a:lvl7pPr>
      <a:lvl8pPr marL="1371600" algn="l" rtl="0" fontAlgn="base">
        <a:spcBef>
          <a:spcPct val="0"/>
        </a:spcBef>
        <a:spcAft>
          <a:spcPct val="0"/>
        </a:spcAft>
        <a:defRPr sz="5000">
          <a:solidFill>
            <a:schemeClr val="tx2"/>
          </a:solidFill>
          <a:latin typeface="Arial" charset="0"/>
          <a:cs typeface="Arial" charset="0"/>
        </a:defRPr>
      </a:lvl8pPr>
      <a:lvl9pPr marL="1828800" algn="l" rtl="0" fontAlgn="base">
        <a:spcBef>
          <a:spcPct val="0"/>
        </a:spcBef>
        <a:spcAft>
          <a:spcPct val="0"/>
        </a:spcAft>
        <a:defRPr sz="5000">
          <a:solidFill>
            <a:schemeClr val="tx2"/>
          </a:solidFill>
          <a:latin typeface="Arial" charset="0"/>
          <a:cs typeface="Arial" charset="0"/>
        </a:defRPr>
      </a:lvl9pPr>
    </p:titleStyle>
    <p:bodyStyle>
      <a:lvl1pPr marL="273050" indent="-273050" algn="l" rtl="0" eaLnBrk="0" fontAlgn="base" hangingPunct="0">
        <a:spcBef>
          <a:spcPct val="20000"/>
        </a:spcBef>
        <a:spcAft>
          <a:spcPct val="0"/>
        </a:spcAft>
        <a:buClr>
          <a:srgbClr val="073282"/>
        </a:buClr>
        <a:buSzPct val="95000"/>
        <a:buFont typeface="Times" panose="02020603050405020304" pitchFamily="18" charset="0"/>
        <a:buChar char="•"/>
        <a:defRPr sz="2600" kern="1200">
          <a:solidFill>
            <a:schemeClr val="tx1"/>
          </a:solidFill>
          <a:latin typeface="Arial" pitchFamily="34" charset="0"/>
          <a:ea typeface="ＭＳ Ｐゴシック" charset="0"/>
          <a:cs typeface="Arial" pitchFamily="34" charset="0"/>
        </a:defRPr>
      </a:lvl1pPr>
      <a:lvl2pPr marL="639763" indent="-246063" algn="l" rtl="0" eaLnBrk="0" fontAlgn="base" hangingPunct="0">
        <a:spcBef>
          <a:spcPct val="20000"/>
        </a:spcBef>
        <a:spcAft>
          <a:spcPct val="0"/>
        </a:spcAft>
        <a:buClr>
          <a:srgbClr val="073282"/>
        </a:buClr>
        <a:buSzPct val="85000"/>
        <a:buFont typeface="Times" panose="02020603050405020304" pitchFamily="18" charset="0"/>
        <a:buChar char="•"/>
        <a:defRPr sz="2400" kern="1200">
          <a:solidFill>
            <a:schemeClr val="tx1"/>
          </a:solidFill>
          <a:latin typeface="Arial" pitchFamily="34" charset="0"/>
          <a:ea typeface="Arial" charset="0"/>
          <a:cs typeface="Arial" pitchFamily="34" charset="0"/>
        </a:defRPr>
      </a:lvl2pPr>
      <a:lvl3pPr marL="914400" indent="-246063" algn="l" rtl="0" eaLnBrk="0" fontAlgn="base" hangingPunct="0">
        <a:spcBef>
          <a:spcPct val="20000"/>
        </a:spcBef>
        <a:spcAft>
          <a:spcPct val="0"/>
        </a:spcAft>
        <a:buClr>
          <a:srgbClr val="073282"/>
        </a:buClr>
        <a:buSzPct val="70000"/>
        <a:buFont typeface="Times" panose="02020603050405020304" pitchFamily="18" charset="0"/>
        <a:buChar char="•"/>
        <a:defRPr sz="2100" kern="1200">
          <a:solidFill>
            <a:schemeClr val="tx1"/>
          </a:solidFill>
          <a:latin typeface="Arial" pitchFamily="34" charset="0"/>
          <a:ea typeface="Arial" charset="0"/>
          <a:cs typeface="Arial" pitchFamily="34" charset="0"/>
        </a:defRPr>
      </a:lvl3pPr>
      <a:lvl4pPr marL="1187450" indent="-209550" algn="l" rtl="0" eaLnBrk="0" fontAlgn="base" hangingPunct="0">
        <a:spcBef>
          <a:spcPct val="20000"/>
        </a:spcBef>
        <a:spcAft>
          <a:spcPct val="0"/>
        </a:spcAft>
        <a:buClr>
          <a:srgbClr val="073282"/>
        </a:buClr>
        <a:buSzPct val="65000"/>
        <a:buFont typeface="Times" panose="02020603050405020304" pitchFamily="18" charset="0"/>
        <a:buChar char="•"/>
        <a:defRPr sz="2000" kern="1200">
          <a:solidFill>
            <a:schemeClr val="tx1"/>
          </a:solidFill>
          <a:latin typeface="Arial" pitchFamily="34" charset="0"/>
          <a:ea typeface="Arial" charset="0"/>
          <a:cs typeface="Arial" pitchFamily="34" charset="0"/>
        </a:defRPr>
      </a:lvl4pPr>
      <a:lvl5pPr marL="1462088" indent="-209550" algn="l" rtl="0" eaLnBrk="0" fontAlgn="base" hangingPunct="0">
        <a:spcBef>
          <a:spcPct val="20000"/>
        </a:spcBef>
        <a:spcAft>
          <a:spcPct val="0"/>
        </a:spcAft>
        <a:buClr>
          <a:srgbClr val="073282"/>
        </a:buClr>
        <a:buSzPct val="65000"/>
        <a:buFont typeface="Times" panose="02020603050405020304" pitchFamily="18" charset="0"/>
        <a:buChar char="•"/>
        <a:defRPr sz="2000" kern="1200">
          <a:solidFill>
            <a:schemeClr val="tx1"/>
          </a:solidFill>
          <a:latin typeface="Arial" pitchFamily="34" charset="0"/>
          <a:ea typeface="Arial" charset="0"/>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4.bin"/><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28.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27.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9.bin"/><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n.wikipedia.org/wiki/CERN" TargetMode="Externa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11.bin"/><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12.bin"/><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s://web.facebook.com/CERN-CMS-422680324536290/?__tn__=kC*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3E868554-D2F1-96CC-1732-38A8E8937FCA}"/>
              </a:ext>
            </a:extLst>
          </p:cNvPr>
          <p:cNvSpPr txBox="1">
            <a:spLocks/>
          </p:cNvSpPr>
          <p:nvPr/>
        </p:nvSpPr>
        <p:spPr bwMode="auto">
          <a:xfrm>
            <a:off x="1066800" y="457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pPr>
            <a:endParaRPr lang="en-US" altLang="en-US" sz="4000"/>
          </a:p>
          <a:p>
            <a:pPr algn="ctr">
              <a:buFontTx/>
              <a:buNone/>
            </a:pPr>
            <a:r>
              <a:rPr lang="en-US" altLang="en-US" sz="4000"/>
              <a:t>PHY 208 1.0</a:t>
            </a:r>
          </a:p>
          <a:p>
            <a:pPr algn="ctr">
              <a:buFontTx/>
              <a:buNone/>
            </a:pPr>
            <a:r>
              <a:rPr lang="en-US" altLang="en-US" sz="4000"/>
              <a:t>Nuclear Physics</a:t>
            </a:r>
          </a:p>
        </p:txBody>
      </p:sp>
      <p:pic>
        <p:nvPicPr>
          <p:cNvPr id="5123" name="Picture 4" descr="Nucleon - Wikipedia">
            <a:extLst>
              <a:ext uri="{FF2B5EF4-FFF2-40B4-BE49-F238E27FC236}">
                <a16:creationId xmlns:a16="http://schemas.microsoft.com/office/drawing/2014/main" id="{3AB493E1-C40F-3E0C-6591-7B1F76B4F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8956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34DE860-3A86-0450-63A9-08EF88A9DC10}"/>
              </a:ext>
            </a:extLst>
          </p:cNvPr>
          <p:cNvSpPr>
            <a:spLocks noGrp="1"/>
          </p:cNvSpPr>
          <p:nvPr>
            <p:ph type="title"/>
          </p:nvPr>
        </p:nvSpPr>
        <p:spPr/>
        <p:txBody>
          <a:bodyPr/>
          <a:lstStyle/>
          <a:p>
            <a:r>
              <a:rPr lang="en-US" altLang="en-US" dirty="0">
                <a:ea typeface="ＭＳ Ｐゴシック" panose="020B0600070205080204" pitchFamily="34" charset="-128"/>
              </a:rPr>
              <a:t>Mass Number (A)</a:t>
            </a:r>
          </a:p>
        </p:txBody>
      </p:sp>
      <p:sp>
        <p:nvSpPr>
          <p:cNvPr id="10243" name="Content Placeholder 2">
            <a:extLst>
              <a:ext uri="{FF2B5EF4-FFF2-40B4-BE49-F238E27FC236}">
                <a16:creationId xmlns:a16="http://schemas.microsoft.com/office/drawing/2014/main" id="{2A72D31A-1307-FFF5-752D-C756D61F6B5C}"/>
              </a:ext>
            </a:extLst>
          </p:cNvPr>
          <p:cNvSpPr>
            <a:spLocks noGrp="1"/>
          </p:cNvSpPr>
          <p:nvPr>
            <p:ph idx="1"/>
          </p:nvPr>
        </p:nvSpPr>
        <p:spPr/>
        <p:txBody>
          <a:bodyPr/>
          <a:lstStyle/>
          <a:p>
            <a:r>
              <a:rPr lang="en-US" altLang="en-US" dirty="0">
                <a:ea typeface="ＭＳ Ｐゴシック" panose="020B0600070205080204" pitchFamily="34" charset="-128"/>
              </a:rPr>
              <a:t>The number of neutrons is symbolized by </a:t>
            </a:r>
            <a:r>
              <a:rPr lang="en-US" altLang="en-US" i="1" dirty="0">
                <a:ea typeface="ＭＳ Ｐゴシック" panose="020B0600070205080204" pitchFamily="34" charset="-128"/>
              </a:rPr>
              <a:t>N</a:t>
            </a:r>
          </a:p>
          <a:p>
            <a:pPr lvl="1"/>
            <a:r>
              <a:rPr lang="en-US" altLang="en-US" dirty="0">
                <a:ea typeface="Arial" panose="020B0604020202020204" pitchFamily="34" charset="0"/>
              </a:rPr>
              <a:t>The value of </a:t>
            </a:r>
            <a:r>
              <a:rPr lang="en-US" altLang="en-US" i="1" dirty="0">
                <a:ea typeface="Arial" panose="020B0604020202020204" pitchFamily="34" charset="0"/>
              </a:rPr>
              <a:t>N</a:t>
            </a:r>
            <a:r>
              <a:rPr lang="en-US" altLang="en-US" dirty="0">
                <a:ea typeface="Arial" panose="020B0604020202020204" pitchFamily="34" charset="0"/>
              </a:rPr>
              <a:t> for a particular element can vary</a:t>
            </a:r>
          </a:p>
          <a:p>
            <a:r>
              <a:rPr lang="en-US" altLang="en-US" dirty="0">
                <a:ea typeface="ＭＳ Ｐゴシック" panose="020B0600070205080204" pitchFamily="34" charset="-128"/>
              </a:rPr>
              <a:t>The </a:t>
            </a:r>
            <a:r>
              <a:rPr lang="en-US" altLang="en-US" b="1" i="1" dirty="0">
                <a:ea typeface="ＭＳ Ｐゴシック" panose="020B0600070205080204" pitchFamily="34" charset="-128"/>
              </a:rPr>
              <a:t>mass number</a:t>
            </a:r>
            <a:r>
              <a:rPr lang="en-US" altLang="en-US" dirty="0">
                <a:ea typeface="ＭＳ Ｐゴシック" panose="020B0600070205080204" pitchFamily="34" charset="-128"/>
              </a:rPr>
              <a:t>, A, is the sum of the number of protons and neutrons</a:t>
            </a:r>
          </a:p>
          <a:p>
            <a:pPr lvl="1"/>
            <a:endParaRPr lang="en-US" altLang="en-US" dirty="0">
              <a:ea typeface="Arial" panose="020B0604020202020204" pitchFamily="34" charset="0"/>
            </a:endParaRPr>
          </a:p>
          <a:p>
            <a:pPr lvl="1"/>
            <a:endParaRPr lang="en-US" altLang="en-US" dirty="0">
              <a:ea typeface="Arial" panose="020B0604020202020204" pitchFamily="34" charset="0"/>
            </a:endParaRPr>
          </a:p>
          <a:p>
            <a:r>
              <a:rPr lang="en-US" altLang="en-US" dirty="0">
                <a:ea typeface="ＭＳ Ｐゴシック" panose="020B0600070205080204" pitchFamily="34" charset="-128"/>
              </a:rPr>
              <a:t>Notation:</a:t>
            </a:r>
          </a:p>
          <a:p>
            <a:pPr lvl="1"/>
            <a:r>
              <a:rPr lang="en-US" altLang="en-US" dirty="0">
                <a:ea typeface="Arial" panose="020B0604020202020204" pitchFamily="34" charset="0"/>
              </a:rPr>
              <a:t>X is the symbol for the element</a:t>
            </a:r>
          </a:p>
          <a:p>
            <a:pPr lvl="1"/>
            <a:r>
              <a:rPr lang="en-US" altLang="en-US" dirty="0">
                <a:ea typeface="Arial" panose="020B0604020202020204" pitchFamily="34" charset="0"/>
              </a:rPr>
              <a:t>A = Z + N</a:t>
            </a:r>
          </a:p>
          <a:p>
            <a:pPr lvl="1"/>
            <a:endParaRPr lang="en-US" altLang="en-US" dirty="0">
              <a:ea typeface="Arial" panose="020B0604020202020204" pitchFamily="34" charset="0"/>
            </a:endParaRPr>
          </a:p>
        </p:txBody>
      </p:sp>
      <p:graphicFrame>
        <p:nvGraphicFramePr>
          <p:cNvPr id="10244" name="Object 6">
            <a:extLst>
              <a:ext uri="{FF2B5EF4-FFF2-40B4-BE49-F238E27FC236}">
                <a16:creationId xmlns:a16="http://schemas.microsoft.com/office/drawing/2014/main" id="{330FE1C7-814A-CF05-7212-6C39B69F7014}"/>
              </a:ext>
            </a:extLst>
          </p:cNvPr>
          <p:cNvGraphicFramePr>
            <a:graphicFrameLocks noChangeAspect="1"/>
          </p:cNvGraphicFramePr>
          <p:nvPr/>
        </p:nvGraphicFramePr>
        <p:xfrm>
          <a:off x="4148138" y="2895600"/>
          <a:ext cx="1525587" cy="1447800"/>
        </p:xfrm>
        <a:graphic>
          <a:graphicData uri="http://schemas.openxmlformats.org/presentationml/2006/ole">
            <mc:AlternateContent xmlns:mc="http://schemas.openxmlformats.org/markup-compatibility/2006">
              <mc:Choice xmlns:v="urn:schemas-microsoft-com:vml" Requires="v">
                <p:oleObj name="Equation" r:id="rId2" imgW="246600" imgH="228240" progId="">
                  <p:embed/>
                </p:oleObj>
              </mc:Choice>
              <mc:Fallback>
                <p:oleObj name="Equation" r:id="rId2" imgW="246600" imgH="228240" progId="">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2895600"/>
                        <a:ext cx="15255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a:extLst>
              <a:ext uri="{FF2B5EF4-FFF2-40B4-BE49-F238E27FC236}">
                <a16:creationId xmlns:a16="http://schemas.microsoft.com/office/drawing/2014/main" id="{8A7E9899-C5EA-DD11-ABBE-7B7CB4381CFA}"/>
              </a:ext>
            </a:extLst>
          </p:cNvPr>
          <p:cNvSpPr txBox="1">
            <a:spLocks noChangeArrowheads="1"/>
          </p:cNvSpPr>
          <p:nvPr/>
        </p:nvSpPr>
        <p:spPr bwMode="auto">
          <a:xfrm>
            <a:off x="1828800" y="3055938"/>
            <a:ext cx="4572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r>
              <a:rPr lang="en-US" altLang="en-US">
                <a:cs typeface="Arial" panose="020B0604020202020204" pitchFamily="34" charset="0"/>
              </a:rPr>
              <a:t>The element is He</a:t>
            </a:r>
          </a:p>
          <a:p>
            <a:pPr lvl="1"/>
            <a:r>
              <a:rPr lang="en-US" altLang="en-US">
                <a:cs typeface="Arial" panose="020B0604020202020204" pitchFamily="34" charset="0"/>
              </a:rPr>
              <a:t>The mass number, A, is 4</a:t>
            </a:r>
          </a:p>
          <a:p>
            <a:pPr lvl="1"/>
            <a:r>
              <a:rPr lang="en-US" altLang="en-US">
                <a:cs typeface="Arial" panose="020B0604020202020204" pitchFamily="34" charset="0"/>
              </a:rPr>
              <a:t>The atomic number, Z, is 2</a:t>
            </a:r>
          </a:p>
          <a:p>
            <a:pPr lvl="1"/>
            <a:r>
              <a:rPr lang="en-US" altLang="en-US">
                <a:cs typeface="Arial" panose="020B0604020202020204" pitchFamily="34" charset="0"/>
              </a:rPr>
              <a:t>Therefore, there are 2 neutrons in the nucleus </a:t>
            </a:r>
          </a:p>
        </p:txBody>
      </p:sp>
      <p:graphicFrame>
        <p:nvGraphicFramePr>
          <p:cNvPr id="11267" name="Object 7">
            <a:extLst>
              <a:ext uri="{FF2B5EF4-FFF2-40B4-BE49-F238E27FC236}">
                <a16:creationId xmlns:a16="http://schemas.microsoft.com/office/drawing/2014/main" id="{FE729DFE-AFB4-C360-5189-5B9897706B6A}"/>
              </a:ext>
            </a:extLst>
          </p:cNvPr>
          <p:cNvGraphicFramePr>
            <a:graphicFrameLocks noChangeAspect="1"/>
          </p:cNvGraphicFramePr>
          <p:nvPr/>
        </p:nvGraphicFramePr>
        <p:xfrm>
          <a:off x="3505200" y="1703388"/>
          <a:ext cx="1317625" cy="1039812"/>
        </p:xfrm>
        <a:graphic>
          <a:graphicData uri="http://schemas.openxmlformats.org/presentationml/2006/ole">
            <mc:AlternateContent xmlns:mc="http://schemas.openxmlformats.org/markup-compatibility/2006">
              <mc:Choice xmlns:v="urn:schemas-microsoft-com:vml" Requires="v">
                <p:oleObj name="Equation" r:id="rId2" imgW="292320" imgH="228240" progId="">
                  <p:embed/>
                </p:oleObj>
              </mc:Choice>
              <mc:Fallback>
                <p:oleObj name="Equation" r:id="rId2" imgW="292320" imgH="228240" progId="">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03388"/>
                        <a:ext cx="1317625"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8" name="TextBox 4">
            <a:extLst>
              <a:ext uri="{FF2B5EF4-FFF2-40B4-BE49-F238E27FC236}">
                <a16:creationId xmlns:a16="http://schemas.microsoft.com/office/drawing/2014/main" id="{9C8BF6FB-FE25-B488-ED65-EE29D175A776}"/>
              </a:ext>
            </a:extLst>
          </p:cNvPr>
          <p:cNvSpPr txBox="1">
            <a:spLocks noChangeArrowheads="1"/>
          </p:cNvSpPr>
          <p:nvPr/>
        </p:nvSpPr>
        <p:spPr bwMode="auto">
          <a:xfrm>
            <a:off x="1219200" y="228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a:solidFill>
                  <a:schemeClr val="bg1"/>
                </a:solidFill>
              </a:rPr>
              <a:t>Example: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B7817F7-27DA-C2A7-1DC1-0ECA93DBB027}"/>
              </a:ext>
            </a:extLst>
          </p:cNvPr>
          <p:cNvSpPr>
            <a:spLocks noGrp="1"/>
          </p:cNvSpPr>
          <p:nvPr>
            <p:ph type="title"/>
          </p:nvPr>
        </p:nvSpPr>
        <p:spPr>
          <a:xfrm>
            <a:off x="457200" y="-3243"/>
            <a:ext cx="8534400" cy="914400"/>
          </a:xfrm>
        </p:spPr>
        <p:txBody>
          <a:bodyPr/>
          <a:lstStyle/>
          <a:p>
            <a:r>
              <a:rPr lang="en-US" altLang="en-US" dirty="0">
                <a:ea typeface="ＭＳ Ｐゴシック" panose="020B0600070205080204" pitchFamily="34" charset="-128"/>
              </a:rPr>
              <a:t>Isotopes (</a:t>
            </a:r>
            <a:r>
              <a:rPr lang="en-US" altLang="en-US" dirty="0">
                <a:ea typeface="Arial" panose="020B0604020202020204" pitchFamily="34" charset="0"/>
              </a:rPr>
              <a:t>Same Z, but different N</a:t>
            </a:r>
            <a:r>
              <a:rPr lang="en-US" altLang="en-US" dirty="0">
                <a:ea typeface="ＭＳ Ｐゴシック" panose="020B0600070205080204" pitchFamily="34" charset="-128"/>
              </a:rPr>
              <a:t>)</a:t>
            </a:r>
          </a:p>
        </p:txBody>
      </p:sp>
      <p:sp>
        <p:nvSpPr>
          <p:cNvPr id="12291" name="Content Placeholder 2">
            <a:extLst>
              <a:ext uri="{FF2B5EF4-FFF2-40B4-BE49-F238E27FC236}">
                <a16:creationId xmlns:a16="http://schemas.microsoft.com/office/drawing/2014/main" id="{E7059214-5FB4-6579-6ACD-C8B5C96ADE23}"/>
              </a:ext>
            </a:extLst>
          </p:cNvPr>
          <p:cNvSpPr>
            <a:spLocks noGrp="1"/>
          </p:cNvSpPr>
          <p:nvPr>
            <p:ph idx="1"/>
          </p:nvPr>
        </p:nvSpPr>
        <p:spPr/>
        <p:txBody>
          <a:bodyPr/>
          <a:lstStyle/>
          <a:p>
            <a:r>
              <a:rPr lang="en-US" altLang="en-US" dirty="0">
                <a:ea typeface="ＭＳ Ｐゴシック" panose="020B0600070205080204" pitchFamily="34" charset="-128"/>
              </a:rPr>
              <a:t>Elements with various numbers of neutrons are called </a:t>
            </a:r>
            <a:r>
              <a:rPr lang="en-US" altLang="en-US" b="1" i="1" dirty="0">
                <a:ea typeface="ＭＳ Ｐゴシック" panose="020B0600070205080204" pitchFamily="34" charset="-128"/>
              </a:rPr>
              <a:t>isotopes</a:t>
            </a:r>
          </a:p>
          <a:p>
            <a:pPr lvl="1"/>
            <a:r>
              <a:rPr lang="en-US" altLang="en-US" dirty="0">
                <a:ea typeface="Arial" panose="020B0604020202020204" pitchFamily="34" charset="0"/>
              </a:rPr>
              <a:t>All isotopes of a particular element will have the same number of protons and electrons</a:t>
            </a:r>
          </a:p>
          <a:p>
            <a:pPr lvl="2"/>
            <a:r>
              <a:rPr lang="en-US" altLang="en-US" dirty="0">
                <a:ea typeface="Arial" panose="020B0604020202020204" pitchFamily="34" charset="0"/>
              </a:rPr>
              <a:t>Same Z, but different N</a:t>
            </a:r>
          </a:p>
          <a:p>
            <a:pPr lvl="1"/>
            <a:r>
              <a:rPr lang="en-US" altLang="en-US" dirty="0">
                <a:ea typeface="Arial" panose="020B0604020202020204" pitchFamily="34" charset="0"/>
              </a:rPr>
              <a:t>The chemical properties are determined by the bonding electrons, so the chemical properties of different isotopes of a given element are essentially identical</a:t>
            </a:r>
          </a:p>
          <a:p>
            <a:r>
              <a:rPr lang="en-US" altLang="en-US" dirty="0">
                <a:ea typeface="ＭＳ Ｐゴシック" panose="020B0600070205080204" pitchFamily="34" charset="-128"/>
              </a:rPr>
              <a:t>Example: </a:t>
            </a:r>
          </a:p>
        </p:txBody>
      </p:sp>
      <p:graphicFrame>
        <p:nvGraphicFramePr>
          <p:cNvPr id="12292" name="Object 5">
            <a:extLst>
              <a:ext uri="{FF2B5EF4-FFF2-40B4-BE49-F238E27FC236}">
                <a16:creationId xmlns:a16="http://schemas.microsoft.com/office/drawing/2014/main" id="{B4752C88-5D05-FEEB-5E89-36312B9CB212}"/>
              </a:ext>
            </a:extLst>
          </p:cNvPr>
          <p:cNvGraphicFramePr>
            <a:graphicFrameLocks noChangeAspect="1"/>
          </p:cNvGraphicFramePr>
          <p:nvPr/>
        </p:nvGraphicFramePr>
        <p:xfrm>
          <a:off x="2244725" y="4751388"/>
          <a:ext cx="3859213" cy="887412"/>
        </p:xfrm>
        <a:graphic>
          <a:graphicData uri="http://schemas.openxmlformats.org/presentationml/2006/ole">
            <mc:AlternateContent xmlns:mc="http://schemas.openxmlformats.org/markup-compatibility/2006">
              <mc:Choice xmlns:v="urn:schemas-microsoft-com:vml" Requires="v">
                <p:oleObj name="Equation" r:id="rId2" imgW="1170000" imgH="228240" progId="">
                  <p:embed/>
                </p:oleObj>
              </mc:Choice>
              <mc:Fallback>
                <p:oleObj name="Equation" r:id="rId2" imgW="1170000" imgH="22824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4751388"/>
                        <a:ext cx="38592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3" name="TextBox 4">
            <a:extLst>
              <a:ext uri="{FF2B5EF4-FFF2-40B4-BE49-F238E27FC236}">
                <a16:creationId xmlns:a16="http://schemas.microsoft.com/office/drawing/2014/main" id="{8364BB4E-42EC-D3FC-F343-479B0CA9CC32}"/>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C410F26-74FC-823C-45F3-8B63ECCD5FD9}"/>
              </a:ext>
            </a:extLst>
          </p:cNvPr>
          <p:cNvSpPr>
            <a:spLocks noGrp="1"/>
          </p:cNvSpPr>
          <p:nvPr>
            <p:ph type="title"/>
          </p:nvPr>
        </p:nvSpPr>
        <p:spPr/>
        <p:txBody>
          <a:bodyPr/>
          <a:lstStyle/>
          <a:p>
            <a:r>
              <a:rPr lang="en-US" altLang="en-US">
                <a:ea typeface="ＭＳ Ｐゴシック" panose="020B0600070205080204" pitchFamily="34" charset="-128"/>
              </a:rPr>
              <a:t>Isotopes and Atomic Mass</a:t>
            </a:r>
          </a:p>
        </p:txBody>
      </p:sp>
      <p:sp>
        <p:nvSpPr>
          <p:cNvPr id="13315" name="Content Placeholder 2">
            <a:extLst>
              <a:ext uri="{FF2B5EF4-FFF2-40B4-BE49-F238E27FC236}">
                <a16:creationId xmlns:a16="http://schemas.microsoft.com/office/drawing/2014/main" id="{99991A25-511C-CF0A-0B28-C34F577A2087}"/>
              </a:ext>
            </a:extLst>
          </p:cNvPr>
          <p:cNvSpPr>
            <a:spLocks noGrp="1"/>
          </p:cNvSpPr>
          <p:nvPr>
            <p:ph idx="1"/>
          </p:nvPr>
        </p:nvSpPr>
        <p:spPr/>
        <p:txBody>
          <a:bodyPr/>
          <a:lstStyle/>
          <a:p>
            <a:r>
              <a:rPr lang="en-US" altLang="en-US">
                <a:ea typeface="ＭＳ Ｐゴシック" panose="020B0600070205080204" pitchFamily="34" charset="-128"/>
              </a:rPr>
              <a:t>The </a:t>
            </a:r>
            <a:r>
              <a:rPr lang="en-US" altLang="en-US" b="1" i="1">
                <a:ea typeface="ＭＳ Ｐゴシック" panose="020B0600070205080204" pitchFamily="34" charset="-128"/>
              </a:rPr>
              <a:t>atomic mass </a:t>
            </a:r>
            <a:r>
              <a:rPr lang="en-US" altLang="en-US">
                <a:ea typeface="ＭＳ Ｐゴシック" panose="020B0600070205080204" pitchFamily="34" charset="-128"/>
              </a:rPr>
              <a:t>of an atom is the mass of the nucleus plus Z electrons</a:t>
            </a:r>
          </a:p>
          <a:p>
            <a:r>
              <a:rPr lang="en-US" altLang="en-US">
                <a:ea typeface="ＭＳ Ｐゴシック" panose="020B0600070205080204" pitchFamily="34" charset="-128"/>
              </a:rPr>
              <a:t>The atomic masses of different isotopes are different</a:t>
            </a:r>
          </a:p>
          <a:p>
            <a:r>
              <a:rPr lang="en-US" altLang="en-US">
                <a:ea typeface="ＭＳ Ｐゴシック" panose="020B0600070205080204" pitchFamily="34" charset="-128"/>
              </a:rPr>
              <a:t>The periodic table contains an average value of the atomic mass for each element based on the </a:t>
            </a:r>
            <a:r>
              <a:rPr lang="en-US" altLang="en-US" b="1" i="1">
                <a:ea typeface="ＭＳ Ｐゴシック" panose="020B0600070205080204" pitchFamily="34" charset="-128"/>
              </a:rPr>
              <a:t>natural abundance</a:t>
            </a:r>
            <a:r>
              <a:rPr lang="en-US" altLang="en-US">
                <a:ea typeface="ＭＳ Ｐゴシック" panose="020B0600070205080204" pitchFamily="34" charset="-128"/>
              </a:rPr>
              <a:t> of each isotope</a:t>
            </a:r>
          </a:p>
          <a:p>
            <a:r>
              <a:rPr lang="en-US" altLang="en-US">
                <a:ea typeface="ＭＳ Ｐゴシック" panose="020B0600070205080204" pitchFamily="34" charset="-128"/>
              </a:rPr>
              <a:t>The value listed in the periodic table is the mass in grams of 1 mole of atoms</a:t>
            </a:r>
          </a:p>
        </p:txBody>
      </p:sp>
      <p:sp>
        <p:nvSpPr>
          <p:cNvPr id="13316" name="TextBox 3">
            <a:extLst>
              <a:ext uri="{FF2B5EF4-FFF2-40B4-BE49-F238E27FC236}">
                <a16:creationId xmlns:a16="http://schemas.microsoft.com/office/drawing/2014/main" id="{38F9214D-A876-7933-B7BE-C312950B1D7E}"/>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24E8348A-AB4A-68D6-9DC2-54BEFD343285}"/>
              </a:ext>
            </a:extLst>
          </p:cNvPr>
          <p:cNvSpPr txBox="1">
            <a:spLocks noChangeArrowheads="1"/>
          </p:cNvSpPr>
          <p:nvPr/>
        </p:nvSpPr>
        <p:spPr bwMode="auto">
          <a:xfrm>
            <a:off x="363537" y="11430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b="1" dirty="0"/>
              <a:t>Isotope</a:t>
            </a:r>
            <a:r>
              <a:rPr lang="en-US" altLang="en-US" sz="2400" dirty="0"/>
              <a:t>s: The atoms having same atomic number but different atomic mass number are called Isotope.</a:t>
            </a:r>
          </a:p>
          <a:p>
            <a:pPr>
              <a:spcBef>
                <a:spcPct val="0"/>
              </a:spcBef>
              <a:buClrTx/>
              <a:buSzTx/>
              <a:buFontTx/>
              <a:buNone/>
            </a:pPr>
            <a:endParaRPr lang="en-US" altLang="en-US" sz="2400" dirty="0"/>
          </a:p>
          <a:p>
            <a:pPr>
              <a:spcBef>
                <a:spcPct val="0"/>
              </a:spcBef>
              <a:buClrTx/>
              <a:buSzTx/>
              <a:buFontTx/>
              <a:buNone/>
            </a:pPr>
            <a:r>
              <a:rPr lang="en-US" altLang="en-US" sz="2400" b="1" dirty="0"/>
              <a:t>Isobars</a:t>
            </a:r>
            <a:r>
              <a:rPr lang="en-US" altLang="en-US" sz="2400" dirty="0"/>
              <a:t>: Nuclides having the same mass number but having the different Proton/Atomic number are called Isobar.</a:t>
            </a:r>
          </a:p>
          <a:p>
            <a:pPr>
              <a:spcBef>
                <a:spcPct val="0"/>
              </a:spcBef>
              <a:buClrTx/>
              <a:buSzTx/>
              <a:buFontTx/>
              <a:buNone/>
            </a:pPr>
            <a:endParaRPr lang="en-US" altLang="en-US" sz="2400" dirty="0"/>
          </a:p>
          <a:p>
            <a:pPr>
              <a:spcBef>
                <a:spcPct val="0"/>
              </a:spcBef>
              <a:buClrTx/>
              <a:buSzTx/>
              <a:buFontTx/>
              <a:buNone/>
            </a:pPr>
            <a:endParaRPr lang="en-US" altLang="en-US" sz="2400" b="1" dirty="0"/>
          </a:p>
          <a:p>
            <a:pPr>
              <a:spcBef>
                <a:spcPct val="0"/>
              </a:spcBef>
              <a:buClrTx/>
              <a:buSzTx/>
              <a:buFontTx/>
              <a:buNone/>
            </a:pPr>
            <a:r>
              <a:rPr lang="en-US" altLang="en-US" sz="2400" b="1" dirty="0"/>
              <a:t>Isotones</a:t>
            </a:r>
            <a:r>
              <a:rPr lang="en-US" altLang="en-US" sz="2400" dirty="0"/>
              <a:t>: Atoms of different elements having different mass number and different atomic number but same neutron number are called Isotones.</a:t>
            </a:r>
          </a:p>
        </p:txBody>
      </p:sp>
      <p:sp>
        <p:nvSpPr>
          <p:cNvPr id="14339" name="TextBox 3">
            <a:extLst>
              <a:ext uri="{FF2B5EF4-FFF2-40B4-BE49-F238E27FC236}">
                <a16:creationId xmlns:a16="http://schemas.microsoft.com/office/drawing/2014/main" id="{710EB822-C1A3-6D96-E1BE-72036A174C0B}"/>
              </a:ext>
            </a:extLst>
          </p:cNvPr>
          <p:cNvSpPr txBox="1">
            <a:spLocks noChangeArrowheads="1"/>
          </p:cNvSpPr>
          <p:nvPr/>
        </p:nvSpPr>
        <p:spPr bwMode="auto">
          <a:xfrm>
            <a:off x="609600" y="228600"/>
            <a:ext cx="6724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Isotopes, Isobars, and Isotones </a:t>
            </a:r>
          </a:p>
        </p:txBody>
      </p:sp>
      <p:sp>
        <p:nvSpPr>
          <p:cNvPr id="5" name="TextBox 4">
            <a:extLst>
              <a:ext uri="{FF2B5EF4-FFF2-40B4-BE49-F238E27FC236}">
                <a16:creationId xmlns:a16="http://schemas.microsoft.com/office/drawing/2014/main" id="{5E78060E-3787-21E4-E982-FE11585CEB70}"/>
              </a:ext>
            </a:extLst>
          </p:cNvPr>
          <p:cNvSpPr txBox="1">
            <a:spLocks noChangeArrowheads="1"/>
          </p:cNvSpPr>
          <p:nvPr/>
        </p:nvSpPr>
        <p:spPr bwMode="auto">
          <a:xfrm>
            <a:off x="685800" y="5867400"/>
            <a:ext cx="7585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baseline="30000"/>
              <a:t>36</a:t>
            </a:r>
            <a:r>
              <a:rPr lang="en-US" altLang="en-US" sz="2400"/>
              <a:t>S, </a:t>
            </a:r>
            <a:r>
              <a:rPr lang="en-US" altLang="en-US" sz="2400" baseline="30000"/>
              <a:t>37</a:t>
            </a:r>
            <a:r>
              <a:rPr lang="en-US" altLang="en-US" sz="2400"/>
              <a:t>Cl, </a:t>
            </a:r>
            <a:r>
              <a:rPr lang="en-US" altLang="en-US" sz="2400" baseline="30000"/>
              <a:t>38</a:t>
            </a:r>
            <a:r>
              <a:rPr lang="en-US" altLang="en-US" sz="2400"/>
              <a:t>Ar, </a:t>
            </a:r>
            <a:r>
              <a:rPr lang="en-US" altLang="en-US" sz="2400" baseline="30000"/>
              <a:t>39</a:t>
            </a:r>
            <a:r>
              <a:rPr lang="en-US" altLang="en-US" sz="2400"/>
              <a:t>K, and </a:t>
            </a:r>
            <a:r>
              <a:rPr lang="en-US" altLang="en-US" sz="2400" baseline="30000"/>
              <a:t>40</a:t>
            </a:r>
            <a:r>
              <a:rPr lang="en-US" altLang="en-US" sz="2400"/>
              <a:t>Ca – all contains 20 neutrons</a:t>
            </a:r>
          </a:p>
          <a:p>
            <a:pPr>
              <a:spcBef>
                <a:spcPct val="0"/>
              </a:spcBef>
              <a:buClrTx/>
              <a:buSzTx/>
              <a:buFontTx/>
              <a:buNone/>
            </a:pPr>
            <a:r>
              <a:rPr lang="en-US" altLang="en-US" sz="2400"/>
              <a:t>boron-12 and carbon-13 nuclei</a:t>
            </a:r>
          </a:p>
        </p:txBody>
      </p:sp>
      <p:sp>
        <p:nvSpPr>
          <p:cNvPr id="6" name="TextBox 5">
            <a:extLst>
              <a:ext uri="{FF2B5EF4-FFF2-40B4-BE49-F238E27FC236}">
                <a16:creationId xmlns:a16="http://schemas.microsoft.com/office/drawing/2014/main" id="{42B8C837-069D-8E9D-6BD9-7AFD10C504C4}"/>
              </a:ext>
            </a:extLst>
          </p:cNvPr>
          <p:cNvSpPr txBox="1">
            <a:spLocks noChangeArrowheads="1"/>
          </p:cNvSpPr>
          <p:nvPr/>
        </p:nvSpPr>
        <p:spPr bwMode="auto">
          <a:xfrm>
            <a:off x="1828800" y="3416030"/>
            <a:ext cx="4073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baseline="30000"/>
              <a:t>40</a:t>
            </a:r>
            <a:r>
              <a:rPr lang="en-US" altLang="en-US" sz="2400"/>
              <a:t>S, </a:t>
            </a:r>
            <a:r>
              <a:rPr lang="en-US" altLang="en-US" sz="2400" baseline="30000"/>
              <a:t>40</a:t>
            </a:r>
            <a:r>
              <a:rPr lang="en-US" altLang="en-US" sz="2400"/>
              <a:t>Cl, </a:t>
            </a:r>
            <a:r>
              <a:rPr lang="en-US" altLang="en-US" sz="2400" baseline="30000"/>
              <a:t>40</a:t>
            </a:r>
            <a:r>
              <a:rPr lang="en-US" altLang="en-US" sz="2400"/>
              <a:t>Ar, </a:t>
            </a:r>
            <a:r>
              <a:rPr lang="en-US" altLang="en-US" sz="2400" baseline="30000"/>
              <a:t>40</a:t>
            </a:r>
            <a:r>
              <a:rPr lang="en-US" altLang="en-US" sz="2400"/>
              <a:t>K, and </a:t>
            </a:r>
            <a:r>
              <a:rPr lang="en-US" altLang="en-US" sz="2400" baseline="30000"/>
              <a:t>40</a:t>
            </a:r>
            <a:r>
              <a:rPr lang="en-US" altLang="en-US" sz="2400"/>
              <a:t>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2A1BB83-E5D7-1F3F-6B95-6DC75180BEA7}"/>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Size of the Nucleus, cont.</a:t>
            </a:r>
          </a:p>
        </p:txBody>
      </p:sp>
      <p:sp>
        <p:nvSpPr>
          <p:cNvPr id="15363" name="Content Placeholder 2">
            <a:extLst>
              <a:ext uri="{FF2B5EF4-FFF2-40B4-BE49-F238E27FC236}">
                <a16:creationId xmlns:a16="http://schemas.microsoft.com/office/drawing/2014/main" id="{993B015E-7698-7822-C07C-C8DA62071B11}"/>
              </a:ext>
            </a:extLst>
          </p:cNvPr>
          <p:cNvSpPr>
            <a:spLocks noGrp="1"/>
          </p:cNvSpPr>
          <p:nvPr>
            <p:ph sz="half" idx="1"/>
          </p:nvPr>
        </p:nvSpPr>
        <p:spPr>
          <a:xfrm>
            <a:off x="457200" y="1219200"/>
            <a:ext cx="4038600" cy="5135563"/>
          </a:xfrm>
        </p:spPr>
        <p:txBody>
          <a:bodyPr/>
          <a:lstStyle/>
          <a:p>
            <a:r>
              <a:rPr lang="en-US" altLang="en-US">
                <a:ea typeface="ＭＳ Ｐゴシック" panose="020B0600070205080204" pitchFamily="34" charset="-128"/>
              </a:rPr>
              <a:t>Most nuclei have an approximately spherical shape</a:t>
            </a:r>
          </a:p>
          <a:p>
            <a:r>
              <a:rPr lang="en-US" altLang="en-US">
                <a:ea typeface="ＭＳ Ｐゴシック" panose="020B0600070205080204" pitchFamily="34" charset="-128"/>
              </a:rPr>
              <a:t>The radius, r, depends on the number of nucleons it contains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r</a:t>
            </a:r>
            <a:r>
              <a:rPr lang="en-US" altLang="en-US" baseline="-25000">
                <a:ea typeface="ＭＳ Ｐゴシック" panose="020B0600070205080204" pitchFamily="34" charset="-128"/>
              </a:rPr>
              <a:t>o</a:t>
            </a:r>
            <a:r>
              <a:rPr lang="en-US" altLang="en-US">
                <a:ea typeface="ＭＳ Ｐゴシック" panose="020B0600070205080204" pitchFamily="34" charset="-128"/>
              </a:rPr>
              <a:t> ≈1.2 fm = 1.2 x10</a:t>
            </a:r>
            <a:r>
              <a:rPr lang="en-US" altLang="en-US" baseline="30000">
                <a:ea typeface="ＭＳ Ｐゴシック" panose="020B0600070205080204" pitchFamily="34" charset="-128"/>
              </a:rPr>
              <a:t>-15</a:t>
            </a:r>
            <a:r>
              <a:rPr lang="en-US" altLang="en-US">
                <a:ea typeface="ＭＳ Ｐゴシック" panose="020B0600070205080204" pitchFamily="34" charset="-128"/>
              </a:rPr>
              <a:t> m</a:t>
            </a:r>
          </a:p>
        </p:txBody>
      </p:sp>
      <p:graphicFrame>
        <p:nvGraphicFramePr>
          <p:cNvPr id="15364" name="Object 5">
            <a:extLst>
              <a:ext uri="{FF2B5EF4-FFF2-40B4-BE49-F238E27FC236}">
                <a16:creationId xmlns:a16="http://schemas.microsoft.com/office/drawing/2014/main" id="{7883CD46-7647-EEF0-9AB2-8E3310985488}"/>
              </a:ext>
            </a:extLst>
          </p:cNvPr>
          <p:cNvGraphicFramePr>
            <a:graphicFrameLocks noChangeAspect="1"/>
          </p:cNvGraphicFramePr>
          <p:nvPr/>
        </p:nvGraphicFramePr>
        <p:xfrm>
          <a:off x="927100" y="3959225"/>
          <a:ext cx="3097213" cy="1077913"/>
        </p:xfrm>
        <a:graphic>
          <a:graphicData uri="http://schemas.openxmlformats.org/presentationml/2006/ole">
            <mc:AlternateContent xmlns:mc="http://schemas.openxmlformats.org/markup-compatibility/2006">
              <mc:Choice xmlns:v="urn:schemas-microsoft-com:vml" Requires="v">
                <p:oleObj name="Equation" r:id="rId2" imgW="1444320" imgH="493560" progId="">
                  <p:embed/>
                </p:oleObj>
              </mc:Choice>
              <mc:Fallback>
                <p:oleObj name="Equation" r:id="rId2" imgW="1444320" imgH="49356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3959225"/>
                        <a:ext cx="3097213" cy="1077913"/>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5" name="TextBox 5">
            <a:extLst>
              <a:ext uri="{FF2B5EF4-FFF2-40B4-BE49-F238E27FC236}">
                <a16:creationId xmlns:a16="http://schemas.microsoft.com/office/drawing/2014/main" id="{A6404B11-587E-3159-AEA2-5ED4975EE644}"/>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pic>
        <p:nvPicPr>
          <p:cNvPr id="15366" name="Picture 7" descr="30p1051_f02">
            <a:extLst>
              <a:ext uri="{FF2B5EF4-FFF2-40B4-BE49-F238E27FC236}">
                <a16:creationId xmlns:a16="http://schemas.microsoft.com/office/drawing/2014/main" id="{BDCF91FE-D278-12F0-1730-539BBFFD3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41148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0059D00-0A3A-F467-8F9D-5A0707F41CA8}"/>
              </a:ext>
            </a:extLst>
          </p:cNvPr>
          <p:cNvSpPr>
            <a:spLocks noGrp="1"/>
          </p:cNvSpPr>
          <p:nvPr>
            <p:ph type="title"/>
          </p:nvPr>
        </p:nvSpPr>
        <p:spPr/>
        <p:txBody>
          <a:bodyPr/>
          <a:lstStyle/>
          <a:p>
            <a:r>
              <a:rPr lang="en-US" altLang="en-US">
                <a:ea typeface="ＭＳ Ｐゴシック" panose="020B0600070205080204" pitchFamily="34" charset="-128"/>
              </a:rPr>
              <a:t>Potential Energy</a:t>
            </a:r>
          </a:p>
        </p:txBody>
      </p:sp>
      <p:sp>
        <p:nvSpPr>
          <p:cNvPr id="16387" name="Content Placeholder 2">
            <a:extLst>
              <a:ext uri="{FF2B5EF4-FFF2-40B4-BE49-F238E27FC236}">
                <a16:creationId xmlns:a16="http://schemas.microsoft.com/office/drawing/2014/main" id="{A3A91E35-BA46-C1B6-10F2-539102B1E21D}"/>
              </a:ext>
            </a:extLst>
          </p:cNvPr>
          <p:cNvSpPr>
            <a:spLocks noGrp="1"/>
          </p:cNvSpPr>
          <p:nvPr>
            <p:ph idx="1"/>
          </p:nvPr>
        </p:nvSpPr>
        <p:spPr/>
        <p:txBody>
          <a:bodyPr/>
          <a:lstStyle/>
          <a:p>
            <a:r>
              <a:rPr lang="en-US" altLang="en-US">
                <a:ea typeface="ＭＳ Ｐゴシック" panose="020B0600070205080204" pitchFamily="34" charset="-128"/>
              </a:rPr>
              <a:t>Since the protons in the nucleus are charged particles, they have a potential energy associated with them</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pPr lvl="1"/>
            <a:r>
              <a:rPr lang="en-US" altLang="en-US">
                <a:ea typeface="Arial" panose="020B0604020202020204" pitchFamily="34" charset="0"/>
              </a:rPr>
              <a:t>This is very large compared to the typical atomic-scale energy of around 10 eV</a:t>
            </a:r>
          </a:p>
          <a:p>
            <a:r>
              <a:rPr lang="en-US" altLang="en-US">
                <a:ea typeface="ＭＳ Ｐゴシック" panose="020B0600070205080204" pitchFamily="34" charset="-128"/>
              </a:rPr>
              <a:t>This is much larger than the energies associated with electrons, molecules, and chemical reactions</a:t>
            </a:r>
          </a:p>
        </p:txBody>
      </p:sp>
      <p:graphicFrame>
        <p:nvGraphicFramePr>
          <p:cNvPr id="16388" name="Object 5">
            <a:extLst>
              <a:ext uri="{FF2B5EF4-FFF2-40B4-BE49-F238E27FC236}">
                <a16:creationId xmlns:a16="http://schemas.microsoft.com/office/drawing/2014/main" id="{9EA4B7F7-7666-BA9F-B943-4E90448800CD}"/>
              </a:ext>
            </a:extLst>
          </p:cNvPr>
          <p:cNvGraphicFramePr>
            <a:graphicFrameLocks noChangeAspect="1"/>
          </p:cNvGraphicFramePr>
          <p:nvPr/>
        </p:nvGraphicFramePr>
        <p:xfrm>
          <a:off x="1308100" y="2452688"/>
          <a:ext cx="5667375" cy="882650"/>
        </p:xfrm>
        <a:graphic>
          <a:graphicData uri="http://schemas.openxmlformats.org/presentationml/2006/ole">
            <mc:AlternateContent xmlns:mc="http://schemas.openxmlformats.org/markup-compatibility/2006">
              <mc:Choice xmlns:v="urn:schemas-microsoft-com:vml" Requires="v">
                <p:oleObj name="Equation" r:id="rId2" imgW="2527300" imgH="393700" progId="">
                  <p:embed/>
                </p:oleObj>
              </mc:Choice>
              <mc:Fallback>
                <p:oleObj name="Equation" r:id="rId2" imgW="2527300" imgH="39370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2452688"/>
                        <a:ext cx="56673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9" name="TextBox 4">
            <a:extLst>
              <a:ext uri="{FF2B5EF4-FFF2-40B4-BE49-F238E27FC236}">
                <a16:creationId xmlns:a16="http://schemas.microsoft.com/office/drawing/2014/main" id="{0FB7D8EB-F467-BFDA-493E-E2A4B23EBD9E}"/>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5AD763A-3AFE-BCF3-0D23-C2A17D45EAF1}"/>
              </a:ext>
            </a:extLst>
          </p:cNvPr>
          <p:cNvSpPr>
            <a:spLocks noGrp="1"/>
          </p:cNvSpPr>
          <p:nvPr>
            <p:ph type="title"/>
          </p:nvPr>
        </p:nvSpPr>
        <p:spPr/>
        <p:txBody>
          <a:bodyPr/>
          <a:lstStyle/>
          <a:p>
            <a:r>
              <a:rPr lang="en-US" altLang="en-US">
                <a:ea typeface="ＭＳ Ｐゴシック" panose="020B0600070205080204" pitchFamily="34" charset="-128"/>
              </a:rPr>
              <a:t>Forces in the Nucleus</a:t>
            </a:r>
          </a:p>
        </p:txBody>
      </p:sp>
      <p:sp>
        <p:nvSpPr>
          <p:cNvPr id="17411" name="Content Placeholder 2">
            <a:extLst>
              <a:ext uri="{FF2B5EF4-FFF2-40B4-BE49-F238E27FC236}">
                <a16:creationId xmlns:a16="http://schemas.microsoft.com/office/drawing/2014/main" id="{61F184C1-EEF0-B74F-14E2-6CAC7DC4A0A8}"/>
              </a:ext>
            </a:extLst>
          </p:cNvPr>
          <p:cNvSpPr>
            <a:spLocks noGrp="1"/>
          </p:cNvSpPr>
          <p:nvPr>
            <p:ph idx="1"/>
          </p:nvPr>
        </p:nvSpPr>
        <p:spPr/>
        <p:txBody>
          <a:bodyPr/>
          <a:lstStyle/>
          <a:p>
            <a:r>
              <a:rPr lang="en-US" altLang="en-US">
                <a:ea typeface="ＭＳ Ｐゴシック" panose="020B0600070205080204" pitchFamily="34" charset="-128"/>
              </a:rPr>
              <a:t>The protons in the nucleus repel one another with a large force</a:t>
            </a:r>
          </a:p>
          <a:p>
            <a:r>
              <a:rPr lang="en-US" altLang="en-US">
                <a:ea typeface="ＭＳ Ｐゴシック" panose="020B0600070205080204" pitchFamily="34" charset="-128"/>
              </a:rPr>
              <a:t>To make the nucleus stable, there must be another even stronger force acting to attract them</a:t>
            </a:r>
          </a:p>
          <a:p>
            <a:r>
              <a:rPr lang="en-US" altLang="en-US">
                <a:ea typeface="ＭＳ Ｐゴシック" panose="020B0600070205080204" pitchFamily="34" charset="-128"/>
              </a:rPr>
              <a:t>This force is called the </a:t>
            </a:r>
            <a:r>
              <a:rPr lang="en-US" altLang="en-US" b="1" i="1">
                <a:ea typeface="ＭＳ Ｐゴシック" panose="020B0600070205080204" pitchFamily="34" charset="-128"/>
              </a:rPr>
              <a:t>strong force</a:t>
            </a:r>
          </a:p>
          <a:p>
            <a:r>
              <a:rPr lang="en-US" altLang="en-US">
                <a:ea typeface="ＭＳ Ｐゴシック" panose="020B0600070205080204" pitchFamily="34" charset="-128"/>
              </a:rPr>
              <a:t>The strong force attracts any two nucleons to each other</a:t>
            </a:r>
          </a:p>
        </p:txBody>
      </p:sp>
      <p:sp>
        <p:nvSpPr>
          <p:cNvPr id="17412" name="TextBox 3">
            <a:extLst>
              <a:ext uri="{FF2B5EF4-FFF2-40B4-BE49-F238E27FC236}">
                <a16:creationId xmlns:a16="http://schemas.microsoft.com/office/drawing/2014/main" id="{9914BF8A-0F89-BDD0-D236-431F970CFBC8}"/>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29A821A-DBA0-BA24-F44C-A616D2415BD3}"/>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Strong Force</a:t>
            </a:r>
          </a:p>
        </p:txBody>
      </p:sp>
      <p:sp>
        <p:nvSpPr>
          <p:cNvPr id="18435" name="Content Placeholder 2">
            <a:extLst>
              <a:ext uri="{FF2B5EF4-FFF2-40B4-BE49-F238E27FC236}">
                <a16:creationId xmlns:a16="http://schemas.microsoft.com/office/drawing/2014/main" id="{D3C65524-6ACA-7C91-2F58-F1D192DF0C28}"/>
              </a:ext>
            </a:extLst>
          </p:cNvPr>
          <p:cNvSpPr>
            <a:spLocks noGrp="1"/>
          </p:cNvSpPr>
          <p:nvPr>
            <p:ph sz="half" idx="1"/>
          </p:nvPr>
        </p:nvSpPr>
        <p:spPr>
          <a:xfrm>
            <a:off x="457200" y="3810000"/>
            <a:ext cx="8229600" cy="2544763"/>
          </a:xfrm>
        </p:spPr>
        <p:txBody>
          <a:bodyPr/>
          <a:lstStyle/>
          <a:p>
            <a:r>
              <a:rPr lang="en-US" altLang="en-US" sz="2400">
                <a:ea typeface="ＭＳ Ｐゴシック" panose="020B0600070205080204" pitchFamily="34" charset="-128"/>
              </a:rPr>
              <a:t>Pairs of protons, pairs of neutrons, and protons and neutrons all attract via the strong force</a:t>
            </a:r>
          </a:p>
          <a:p>
            <a:r>
              <a:rPr lang="en-US" altLang="en-US" sz="2400">
                <a:ea typeface="ＭＳ Ｐゴシック" panose="020B0600070205080204" pitchFamily="34" charset="-128"/>
              </a:rPr>
              <a:t>If only two protons are involved, the electric force is greater in magnitude than the strong force</a:t>
            </a:r>
          </a:p>
          <a:p>
            <a:pPr lvl="1"/>
            <a:r>
              <a:rPr lang="en-US" altLang="en-US">
                <a:ea typeface="Arial" panose="020B0604020202020204" pitchFamily="34" charset="0"/>
              </a:rPr>
              <a:t>A nucleus containing just two protons is not stable</a:t>
            </a:r>
          </a:p>
          <a:p>
            <a:pPr lvl="1"/>
            <a:endParaRPr lang="en-US" altLang="en-US" sz="2000">
              <a:ea typeface="Arial" panose="020B0604020202020204" pitchFamily="34" charset="0"/>
            </a:endParaRPr>
          </a:p>
        </p:txBody>
      </p:sp>
      <p:sp>
        <p:nvSpPr>
          <p:cNvPr id="18436" name="TextBox 4">
            <a:extLst>
              <a:ext uri="{FF2B5EF4-FFF2-40B4-BE49-F238E27FC236}">
                <a16:creationId xmlns:a16="http://schemas.microsoft.com/office/drawing/2014/main" id="{30936D58-926B-1959-D8B9-FCEFB72103B0}"/>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pic>
        <p:nvPicPr>
          <p:cNvPr id="18437" name="Picture 7" descr="30p1052_f03">
            <a:extLst>
              <a:ext uri="{FF2B5EF4-FFF2-40B4-BE49-F238E27FC236}">
                <a16:creationId xmlns:a16="http://schemas.microsoft.com/office/drawing/2014/main" id="{CED2D635-E645-C9E4-ABA7-E932E5479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677"/>
          <a:stretch>
            <a:fillRect/>
          </a:stretch>
        </p:blipFill>
        <p:spPr bwMode="auto">
          <a:xfrm>
            <a:off x="304800" y="1036638"/>
            <a:ext cx="32496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30p1052_f03">
            <a:extLst>
              <a:ext uri="{FF2B5EF4-FFF2-40B4-BE49-F238E27FC236}">
                <a16:creationId xmlns:a16="http://schemas.microsoft.com/office/drawing/2014/main" id="{B350747E-1357-21F4-2ECB-65FDBD5B9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684" b="32658"/>
          <a:stretch>
            <a:fillRect/>
          </a:stretch>
        </p:blipFill>
        <p:spPr bwMode="auto">
          <a:xfrm>
            <a:off x="3209925" y="1676400"/>
            <a:ext cx="2724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30p1052_f03">
            <a:extLst>
              <a:ext uri="{FF2B5EF4-FFF2-40B4-BE49-F238E27FC236}">
                <a16:creationId xmlns:a16="http://schemas.microsoft.com/office/drawing/2014/main" id="{0B0D704B-D011-A98B-4A6D-B8B251765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981"/>
          <a:stretch>
            <a:fillRect/>
          </a:stretch>
        </p:blipFill>
        <p:spPr bwMode="auto">
          <a:xfrm>
            <a:off x="6324600" y="1598613"/>
            <a:ext cx="272415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F4AA1128-3E11-6C52-A412-88DAF5D58E50}"/>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Strong Force and Distance</a:t>
            </a:r>
          </a:p>
        </p:txBody>
      </p:sp>
      <p:sp>
        <p:nvSpPr>
          <p:cNvPr id="19459" name="Content Placeholder 4">
            <a:extLst>
              <a:ext uri="{FF2B5EF4-FFF2-40B4-BE49-F238E27FC236}">
                <a16:creationId xmlns:a16="http://schemas.microsoft.com/office/drawing/2014/main" id="{A3DBEFB0-1AB5-9306-59DF-5DD1ACB3A86C}"/>
              </a:ext>
            </a:extLst>
          </p:cNvPr>
          <p:cNvSpPr>
            <a:spLocks noGrp="1"/>
          </p:cNvSpPr>
          <p:nvPr>
            <p:ph sz="half" idx="1"/>
          </p:nvPr>
        </p:nvSpPr>
        <p:spPr>
          <a:xfrm>
            <a:off x="457200" y="1219200"/>
            <a:ext cx="4038600" cy="5135563"/>
          </a:xfrm>
        </p:spPr>
        <p:txBody>
          <a:bodyPr/>
          <a:lstStyle/>
          <a:p>
            <a:r>
              <a:rPr lang="en-US" altLang="en-US">
                <a:ea typeface="ＭＳ Ｐゴシック" panose="020B0600070205080204" pitchFamily="34" charset="-128"/>
              </a:rPr>
              <a:t>The strong force has an approximately constant magnitude when the nucleons are about 1 fm apart</a:t>
            </a:r>
          </a:p>
          <a:p>
            <a:r>
              <a:rPr lang="en-US" altLang="en-US">
                <a:ea typeface="ＭＳ Ｐゴシック" panose="020B0600070205080204" pitchFamily="34" charset="-128"/>
              </a:rPr>
              <a:t>The force is negligible when the distance is greater</a:t>
            </a:r>
          </a:p>
          <a:p>
            <a:r>
              <a:rPr lang="en-US" altLang="en-US">
                <a:ea typeface="ＭＳ Ｐゴシック" panose="020B0600070205080204" pitchFamily="34" charset="-128"/>
              </a:rPr>
              <a:t>The strong force does not play any role in binding electrons</a:t>
            </a:r>
          </a:p>
        </p:txBody>
      </p:sp>
      <p:sp>
        <p:nvSpPr>
          <p:cNvPr id="19460" name="TextBox 6">
            <a:extLst>
              <a:ext uri="{FF2B5EF4-FFF2-40B4-BE49-F238E27FC236}">
                <a16:creationId xmlns:a16="http://schemas.microsoft.com/office/drawing/2014/main" id="{F784CBAF-1206-81AD-8417-0B72986A7B57}"/>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pic>
        <p:nvPicPr>
          <p:cNvPr id="19461" name="Picture 6" descr="30p1052_f04">
            <a:extLst>
              <a:ext uri="{FF2B5EF4-FFF2-40B4-BE49-F238E27FC236}">
                <a16:creationId xmlns:a16="http://schemas.microsoft.com/office/drawing/2014/main" id="{538FC35F-8633-DD74-AB56-404069F07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3932238"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71990AA-FECC-8E05-B82C-2F1F9D6CFB61}"/>
              </a:ext>
            </a:extLst>
          </p:cNvPr>
          <p:cNvSpPr>
            <a:spLocks noGrp="1"/>
          </p:cNvSpPr>
          <p:nvPr>
            <p:ph type="title"/>
          </p:nvPr>
        </p:nvSpPr>
        <p:spPr/>
        <p:txBody>
          <a:bodyPr/>
          <a:lstStyle/>
          <a:p>
            <a:pPr eaLnBrk="1" hangingPunct="1"/>
            <a:r>
              <a:rPr lang="en-US" altLang="en-US">
                <a:ea typeface="ＭＳ Ｐゴシック" panose="020B0600070205080204" pitchFamily="34" charset="-128"/>
              </a:rPr>
              <a:t>Atomic Nuclei </a:t>
            </a:r>
          </a:p>
        </p:txBody>
      </p:sp>
      <p:sp>
        <p:nvSpPr>
          <p:cNvPr id="6147" name="Content Placeholder 2">
            <a:extLst>
              <a:ext uri="{FF2B5EF4-FFF2-40B4-BE49-F238E27FC236}">
                <a16:creationId xmlns:a16="http://schemas.microsoft.com/office/drawing/2014/main" id="{7F0C122A-9304-3E06-31A7-A00DA5F206A8}"/>
              </a:ext>
            </a:extLst>
          </p:cNvPr>
          <p:cNvSpPr>
            <a:spLocks noGrp="1"/>
          </p:cNvSpPr>
          <p:nvPr>
            <p:ph idx="1"/>
          </p:nvPr>
        </p:nvSpPr>
        <p:spPr>
          <a:xfrm>
            <a:off x="-41960" y="1066800"/>
            <a:ext cx="4648200" cy="4953000"/>
          </a:xfrm>
        </p:spPr>
        <p:txBody>
          <a:bodyPr/>
          <a:lstStyle/>
          <a:p>
            <a:pPr eaLnBrk="1" hangingPunct="1"/>
            <a:r>
              <a:rPr lang="en-US" altLang="en-US" dirty="0">
                <a:ea typeface="ＭＳ Ｐゴシック" panose="020B0600070205080204" pitchFamily="34" charset="-128"/>
              </a:rPr>
              <a:t>Every nucleus is composed of particles called </a:t>
            </a:r>
            <a:r>
              <a:rPr lang="en-US" altLang="en-US" b="1" i="1" dirty="0">
                <a:ea typeface="ＭＳ Ｐゴシック" panose="020B0600070205080204" pitchFamily="34" charset="-128"/>
              </a:rPr>
              <a:t>protons</a:t>
            </a:r>
            <a:r>
              <a:rPr lang="en-US" altLang="en-US" dirty="0">
                <a:ea typeface="ＭＳ Ｐゴシック" panose="020B0600070205080204" pitchFamily="34" charset="-128"/>
              </a:rPr>
              <a:t> and </a:t>
            </a:r>
            <a:r>
              <a:rPr lang="en-US" altLang="en-US" b="1" i="1" dirty="0">
                <a:ea typeface="ＭＳ Ｐゴシック" panose="020B0600070205080204" pitchFamily="34" charset="-128"/>
              </a:rPr>
              <a:t>neutrons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Different elements have different numbers of these two particles in the nuclei</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The protons and neutrons in most nuclei are bound together very tightly</a:t>
            </a:r>
          </a:p>
        </p:txBody>
      </p:sp>
      <p:pic>
        <p:nvPicPr>
          <p:cNvPr id="6149" name="Picture 6" descr="Nucléon : définition et explications">
            <a:extLst>
              <a:ext uri="{FF2B5EF4-FFF2-40B4-BE49-F238E27FC236}">
                <a16:creationId xmlns:a16="http://schemas.microsoft.com/office/drawing/2014/main" id="{59CD9DDD-AC41-7074-7E76-77ADC791E7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67" b="13532"/>
          <a:stretch>
            <a:fillRect/>
          </a:stretch>
        </p:blipFill>
        <p:spPr bwMode="auto">
          <a:xfrm>
            <a:off x="4570572" y="1379220"/>
            <a:ext cx="4480997" cy="296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654A1FF-85F9-EA24-58F7-12D852F0ED6C}"/>
              </a:ext>
            </a:extLst>
          </p:cNvPr>
          <p:cNvSpPr txBox="1"/>
          <p:nvPr/>
        </p:nvSpPr>
        <p:spPr>
          <a:xfrm>
            <a:off x="4536525" y="4889020"/>
            <a:ext cx="4635230" cy="1569660"/>
          </a:xfrm>
          <a:prstGeom prst="rect">
            <a:avLst/>
          </a:prstGeom>
          <a:noFill/>
        </p:spPr>
        <p:txBody>
          <a:bodyPr wrap="square">
            <a:spAutoFit/>
          </a:bodyPr>
          <a:lstStyle/>
          <a:p>
            <a:pPr lvl="1" eaLnBrk="1" hangingPunct="1"/>
            <a:r>
              <a:rPr lang="en-US" altLang="en-US" dirty="0">
                <a:ea typeface="Arial" panose="020B0604020202020204" pitchFamily="34" charset="0"/>
              </a:rPr>
              <a:t>Generally can be treated as a simple, unbreakable particle in chemical reactions or atomic spectra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F683189-7E30-8983-2E7D-CE3275DFE112}"/>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Stability in the Nucleus</a:t>
            </a:r>
          </a:p>
        </p:txBody>
      </p:sp>
      <p:sp>
        <p:nvSpPr>
          <p:cNvPr id="20483" name="Content Placeholder 2">
            <a:extLst>
              <a:ext uri="{FF2B5EF4-FFF2-40B4-BE49-F238E27FC236}">
                <a16:creationId xmlns:a16="http://schemas.microsoft.com/office/drawing/2014/main" id="{4A203967-9036-BFB6-CCBF-0EEE147A3F74}"/>
              </a:ext>
            </a:extLst>
          </p:cNvPr>
          <p:cNvSpPr>
            <a:spLocks noGrp="1"/>
          </p:cNvSpPr>
          <p:nvPr>
            <p:ph sz="half" idx="1"/>
          </p:nvPr>
        </p:nvSpPr>
        <p:spPr>
          <a:xfrm>
            <a:off x="457200" y="1219200"/>
            <a:ext cx="4038600" cy="5135563"/>
          </a:xfrm>
        </p:spPr>
        <p:txBody>
          <a:bodyPr/>
          <a:lstStyle/>
          <a:p>
            <a:r>
              <a:rPr lang="en-US" altLang="en-US">
                <a:ea typeface="ＭＳ Ｐゴシック" panose="020B0600070205080204" pitchFamily="34" charset="-128"/>
              </a:rPr>
              <a:t>Neutrons are essential for the stability of the nucleus</a:t>
            </a:r>
          </a:p>
          <a:p>
            <a:r>
              <a:rPr lang="en-US" altLang="en-US">
                <a:ea typeface="ＭＳ Ｐゴシック" panose="020B0600070205080204" pitchFamily="34" charset="-128"/>
              </a:rPr>
              <a:t>A neutron placed between two protons will add an attractive force that overcomes the Coulomb repulsion</a:t>
            </a:r>
          </a:p>
          <a:p>
            <a:pPr lvl="1"/>
            <a:r>
              <a:rPr lang="en-US" altLang="en-US">
                <a:ea typeface="Arial" panose="020B0604020202020204" pitchFamily="34" charset="0"/>
              </a:rPr>
              <a:t>It will also increase the distance between the protons and decrease the Coulomb force</a:t>
            </a:r>
          </a:p>
          <a:p>
            <a:endParaRPr lang="en-US" altLang="en-US">
              <a:ea typeface="ＭＳ Ｐゴシック" panose="020B0600070205080204" pitchFamily="34" charset="-128"/>
            </a:endParaRPr>
          </a:p>
        </p:txBody>
      </p:sp>
      <p:sp>
        <p:nvSpPr>
          <p:cNvPr id="20484" name="TextBox 4">
            <a:extLst>
              <a:ext uri="{FF2B5EF4-FFF2-40B4-BE49-F238E27FC236}">
                <a16:creationId xmlns:a16="http://schemas.microsoft.com/office/drawing/2014/main" id="{3E052635-AFA1-9020-6B7C-B27D8DB44B8B}"/>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pic>
        <p:nvPicPr>
          <p:cNvPr id="20485" name="Picture 6" descr="30p1053_f05">
            <a:extLst>
              <a:ext uri="{FF2B5EF4-FFF2-40B4-BE49-F238E27FC236}">
                <a16:creationId xmlns:a16="http://schemas.microsoft.com/office/drawing/2014/main" id="{ED4740DE-DC76-B7D6-9539-4E9A23E1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071688"/>
            <a:ext cx="46466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EA16BEC9-EC22-5B32-E5E8-E97E5336FC78}"/>
              </a:ext>
            </a:extLst>
          </p:cNvPr>
          <p:cNvSpPr txBox="1">
            <a:spLocks noChangeArrowheads="1"/>
          </p:cNvSpPr>
          <p:nvPr/>
        </p:nvSpPr>
        <p:spPr bwMode="auto">
          <a:xfrm>
            <a:off x="381000" y="33338"/>
            <a:ext cx="6069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200">
                <a:solidFill>
                  <a:schemeClr val="bg1"/>
                </a:solidFill>
              </a:rPr>
              <a:t>Yukawa’s Theory- Mesonic Field</a:t>
            </a:r>
          </a:p>
        </p:txBody>
      </p:sp>
      <p:graphicFrame>
        <p:nvGraphicFramePr>
          <p:cNvPr id="21507" name="Object 8">
            <a:extLst>
              <a:ext uri="{FF2B5EF4-FFF2-40B4-BE49-F238E27FC236}">
                <a16:creationId xmlns:a16="http://schemas.microsoft.com/office/drawing/2014/main" id="{ACCAEAAE-31A5-C8AC-09F2-6666F2F41B74}"/>
              </a:ext>
            </a:extLst>
          </p:cNvPr>
          <p:cNvGraphicFramePr>
            <a:graphicFrameLocks noChangeAspect="1"/>
          </p:cNvGraphicFramePr>
          <p:nvPr/>
        </p:nvGraphicFramePr>
        <p:xfrm>
          <a:off x="990600" y="838200"/>
          <a:ext cx="7075488" cy="3582988"/>
        </p:xfrm>
        <a:graphic>
          <a:graphicData uri="http://schemas.openxmlformats.org/presentationml/2006/ole">
            <mc:AlternateContent xmlns:mc="http://schemas.openxmlformats.org/markup-compatibility/2006">
              <mc:Choice xmlns:v="urn:schemas-microsoft-com:vml" Requires="v">
                <p:oleObj name="Equation" r:id="rId2" imgW="1002865" imgH="507780" progId="Equation.3">
                  <p:embed/>
                </p:oleObj>
              </mc:Choice>
              <mc:Fallback>
                <p:oleObj name="Equation" r:id="rId2" imgW="1002865" imgH="507780" progId="Equation.3">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075488"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Box 4">
            <a:extLst>
              <a:ext uri="{FF2B5EF4-FFF2-40B4-BE49-F238E27FC236}">
                <a16:creationId xmlns:a16="http://schemas.microsoft.com/office/drawing/2014/main" id="{2EA49FDE-C15A-1D62-B414-A10CF01A1ABF}"/>
              </a:ext>
            </a:extLst>
          </p:cNvPr>
          <p:cNvSpPr txBox="1">
            <a:spLocks noChangeArrowheads="1"/>
          </p:cNvSpPr>
          <p:nvPr/>
        </p:nvSpPr>
        <p:spPr bwMode="auto">
          <a:xfrm>
            <a:off x="381000" y="4191000"/>
            <a:ext cx="7085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The particle responsible for nuclear binding forces </a:t>
            </a:r>
          </a:p>
          <a:p>
            <a:pPr>
              <a:spcBef>
                <a:spcPct val="0"/>
              </a:spcBef>
              <a:buClrTx/>
              <a:buSzTx/>
              <a:buFontTx/>
              <a:buNone/>
            </a:pPr>
            <a:r>
              <a:rPr lang="en-US" altLang="en-US" sz="2400"/>
              <a:t>Are called Pi mesons.</a:t>
            </a:r>
          </a:p>
        </p:txBody>
      </p:sp>
      <p:graphicFrame>
        <p:nvGraphicFramePr>
          <p:cNvPr id="21509" name="Object 9">
            <a:extLst>
              <a:ext uri="{FF2B5EF4-FFF2-40B4-BE49-F238E27FC236}">
                <a16:creationId xmlns:a16="http://schemas.microsoft.com/office/drawing/2014/main" id="{8D088A88-1BBE-4062-0E9B-42982B2995A6}"/>
              </a:ext>
            </a:extLst>
          </p:cNvPr>
          <p:cNvGraphicFramePr>
            <a:graphicFrameLocks noChangeAspect="1"/>
          </p:cNvGraphicFramePr>
          <p:nvPr/>
        </p:nvGraphicFramePr>
        <p:xfrm>
          <a:off x="547688" y="5248275"/>
          <a:ext cx="644525" cy="644525"/>
        </p:xfrm>
        <a:graphic>
          <a:graphicData uri="http://schemas.openxmlformats.org/presentationml/2006/ole">
            <mc:AlternateContent xmlns:mc="http://schemas.openxmlformats.org/markup-compatibility/2006">
              <mc:Choice xmlns:v="urn:schemas-microsoft-com:vml" Requires="v">
                <p:oleObj name="Equation" r:id="rId4" imgW="203024" imgH="203024" progId="Equation.3">
                  <p:embed/>
                </p:oleObj>
              </mc:Choice>
              <mc:Fallback>
                <p:oleObj name="Equation" r:id="rId4" imgW="203024" imgH="203024"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8" y="5248275"/>
                        <a:ext cx="6445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0" name="TextBox 8">
            <a:extLst>
              <a:ext uri="{FF2B5EF4-FFF2-40B4-BE49-F238E27FC236}">
                <a16:creationId xmlns:a16="http://schemas.microsoft.com/office/drawing/2014/main" id="{D9AF5DEB-FB8A-0F80-60E4-C0370512FF55}"/>
              </a:ext>
            </a:extLst>
          </p:cNvPr>
          <p:cNvSpPr txBox="1">
            <a:spLocks noChangeArrowheads="1"/>
          </p:cNvSpPr>
          <p:nvPr/>
        </p:nvSpPr>
        <p:spPr bwMode="auto">
          <a:xfrm>
            <a:off x="1271588" y="5376863"/>
            <a:ext cx="646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are associated between protons and neutrons</a:t>
            </a:r>
          </a:p>
        </p:txBody>
      </p:sp>
      <p:graphicFrame>
        <p:nvGraphicFramePr>
          <p:cNvPr id="21511" name="Object 10">
            <a:extLst>
              <a:ext uri="{FF2B5EF4-FFF2-40B4-BE49-F238E27FC236}">
                <a16:creationId xmlns:a16="http://schemas.microsoft.com/office/drawing/2014/main" id="{1939C1B4-64C9-671B-AD50-B7DB149C6E9E}"/>
              </a:ext>
            </a:extLst>
          </p:cNvPr>
          <p:cNvGraphicFramePr>
            <a:graphicFrameLocks noChangeAspect="1"/>
          </p:cNvGraphicFramePr>
          <p:nvPr/>
        </p:nvGraphicFramePr>
        <p:xfrm>
          <a:off x="587375" y="5892800"/>
          <a:ext cx="644525" cy="644525"/>
        </p:xfrm>
        <a:graphic>
          <a:graphicData uri="http://schemas.openxmlformats.org/presentationml/2006/ole">
            <mc:AlternateContent xmlns:mc="http://schemas.openxmlformats.org/markup-compatibility/2006">
              <mc:Choice xmlns:v="urn:schemas-microsoft-com:vml" Requires="v">
                <p:oleObj name="Equation" r:id="rId6" imgW="203024" imgH="203024" progId="Equation.3">
                  <p:embed/>
                </p:oleObj>
              </mc:Choice>
              <mc:Fallback>
                <p:oleObj name="Equation" r:id="rId6" imgW="203024" imgH="203024"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 y="5892800"/>
                        <a:ext cx="6445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2" name="Rectangle 11">
            <a:extLst>
              <a:ext uri="{FF2B5EF4-FFF2-40B4-BE49-F238E27FC236}">
                <a16:creationId xmlns:a16="http://schemas.microsoft.com/office/drawing/2014/main" id="{69F810E8-1752-1D14-E52D-A90EB196F201}"/>
              </a:ext>
            </a:extLst>
          </p:cNvPr>
          <p:cNvSpPr>
            <a:spLocks noChangeArrowheads="1"/>
          </p:cNvSpPr>
          <p:nvPr/>
        </p:nvSpPr>
        <p:spPr bwMode="auto">
          <a:xfrm>
            <a:off x="1311275" y="5799138"/>
            <a:ext cx="676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are associated between protons and protons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A5760FF-3275-B282-EFEE-B78908C170DA}"/>
              </a:ext>
            </a:extLst>
          </p:cNvPr>
          <p:cNvSpPr>
            <a:spLocks noGrp="1"/>
          </p:cNvSpPr>
          <p:nvPr>
            <p:ph type="title"/>
          </p:nvPr>
        </p:nvSpPr>
        <p:spPr/>
        <p:txBody>
          <a:bodyPr/>
          <a:lstStyle/>
          <a:p>
            <a:r>
              <a:rPr lang="en-US" altLang="en-US">
                <a:ea typeface="ＭＳ Ｐゴシック" panose="020B0600070205080204" pitchFamily="34" charset="-128"/>
              </a:rPr>
              <a:t>Stability in the Nucleus, cont.</a:t>
            </a:r>
          </a:p>
        </p:txBody>
      </p:sp>
      <p:sp>
        <p:nvSpPr>
          <p:cNvPr id="22531" name="Content Placeholder 2">
            <a:extLst>
              <a:ext uri="{FF2B5EF4-FFF2-40B4-BE49-F238E27FC236}">
                <a16:creationId xmlns:a16="http://schemas.microsoft.com/office/drawing/2014/main" id="{BA80336C-590E-4DFD-BEEC-546D8111BDA3}"/>
              </a:ext>
            </a:extLst>
          </p:cNvPr>
          <p:cNvSpPr>
            <a:spLocks noGrp="1"/>
          </p:cNvSpPr>
          <p:nvPr>
            <p:ph idx="1"/>
          </p:nvPr>
        </p:nvSpPr>
        <p:spPr/>
        <p:txBody>
          <a:bodyPr/>
          <a:lstStyle/>
          <a:p>
            <a:r>
              <a:rPr lang="en-US" altLang="en-US">
                <a:ea typeface="ＭＳ Ｐゴシック" panose="020B0600070205080204" pitchFamily="34" charset="-128"/>
              </a:rPr>
              <a:t>The number of neutrons generally increases as the atomic number increases</a:t>
            </a:r>
          </a:p>
          <a:p>
            <a:pPr lvl="1"/>
            <a:r>
              <a:rPr lang="en-US" altLang="en-US">
                <a:ea typeface="Arial" panose="020B0604020202020204" pitchFamily="34" charset="0"/>
              </a:rPr>
              <a:t>As more and more protons are added to the nucleus, more and more neutrons are needed to keep the protons sufficiently separated so that the Coulomb force does not cause the nucleus to fly apart</a:t>
            </a:r>
          </a:p>
          <a:p>
            <a:r>
              <a:rPr lang="en-US" altLang="en-US">
                <a:ea typeface="ＭＳ Ｐゴシック" panose="020B0600070205080204" pitchFamily="34" charset="-128"/>
              </a:rPr>
              <a:t>Adding too many neutrons eventually results in an unstable nucleus</a:t>
            </a:r>
          </a:p>
          <a:p>
            <a:r>
              <a:rPr lang="en-US" altLang="en-US">
                <a:ea typeface="ＭＳ Ｐゴシック" panose="020B0600070205080204" pitchFamily="34" charset="-128"/>
              </a:rPr>
              <a:t>This is explained by the quantum theory of the nucleus called the </a:t>
            </a:r>
            <a:r>
              <a:rPr lang="en-US" altLang="en-US" b="1" i="1">
                <a:ea typeface="ＭＳ Ｐゴシック" panose="020B0600070205080204" pitchFamily="34" charset="-128"/>
              </a:rPr>
              <a:t>nuclear shell model</a:t>
            </a:r>
          </a:p>
          <a:p>
            <a:pPr lvl="1"/>
            <a:r>
              <a:rPr lang="en-US" altLang="en-US">
                <a:ea typeface="Arial" panose="020B0604020202020204" pitchFamily="34" charset="0"/>
              </a:rPr>
              <a:t>There are energy levels of nucleons inside a nucleus, similar to the energy levels of electrons within an atom</a:t>
            </a:r>
          </a:p>
        </p:txBody>
      </p:sp>
      <p:sp>
        <p:nvSpPr>
          <p:cNvPr id="22532" name="TextBox 3">
            <a:extLst>
              <a:ext uri="{FF2B5EF4-FFF2-40B4-BE49-F238E27FC236}">
                <a16:creationId xmlns:a16="http://schemas.microsoft.com/office/drawing/2014/main" id="{561711E2-3FC8-1E66-8FCB-6D4A6B29E1CE}"/>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977C18C9-BDDE-4981-E686-C345668E80F7}"/>
              </a:ext>
            </a:extLst>
          </p:cNvPr>
          <p:cNvSpPr txBox="1">
            <a:spLocks noChangeArrowheads="1"/>
          </p:cNvSpPr>
          <p:nvPr/>
        </p:nvSpPr>
        <p:spPr bwMode="auto">
          <a:xfrm>
            <a:off x="381000" y="152400"/>
            <a:ext cx="369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Atomic mass unit</a:t>
            </a:r>
          </a:p>
        </p:txBody>
      </p:sp>
      <p:sp>
        <p:nvSpPr>
          <p:cNvPr id="23555" name="TextBox 3">
            <a:extLst>
              <a:ext uri="{FF2B5EF4-FFF2-40B4-BE49-F238E27FC236}">
                <a16:creationId xmlns:a16="http://schemas.microsoft.com/office/drawing/2014/main" id="{40C7D48C-F1E0-5EAB-8DBF-BAF0866136F0}"/>
              </a:ext>
            </a:extLst>
          </p:cNvPr>
          <p:cNvSpPr txBox="1">
            <a:spLocks noChangeArrowheads="1"/>
          </p:cNvSpPr>
          <p:nvPr/>
        </p:nvSpPr>
        <p:spPr bwMode="auto">
          <a:xfrm>
            <a:off x="228600" y="1601788"/>
            <a:ext cx="868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1 amu is taken as one twelfth of the mass of carbon           atom</a:t>
            </a:r>
          </a:p>
        </p:txBody>
      </p:sp>
      <p:graphicFrame>
        <p:nvGraphicFramePr>
          <p:cNvPr id="23556" name="Object 5">
            <a:extLst>
              <a:ext uri="{FF2B5EF4-FFF2-40B4-BE49-F238E27FC236}">
                <a16:creationId xmlns:a16="http://schemas.microsoft.com/office/drawing/2014/main" id="{771ECB10-B93C-C57A-EB49-854FAD55ADEE}"/>
              </a:ext>
            </a:extLst>
          </p:cNvPr>
          <p:cNvGraphicFramePr>
            <a:graphicFrameLocks noChangeAspect="1"/>
          </p:cNvGraphicFramePr>
          <p:nvPr/>
        </p:nvGraphicFramePr>
        <p:xfrm>
          <a:off x="7315200" y="1447800"/>
          <a:ext cx="958850" cy="958850"/>
        </p:xfrm>
        <a:graphic>
          <a:graphicData uri="http://schemas.openxmlformats.org/presentationml/2006/ole">
            <mc:AlternateContent xmlns:mc="http://schemas.openxmlformats.org/markup-compatibility/2006">
              <mc:Choice xmlns:v="urn:schemas-microsoft-com:vml" Requires="v">
                <p:oleObj name="Equation" r:id="rId2" imgW="241195" imgH="241195" progId="Equation.3">
                  <p:embed/>
                </p:oleObj>
              </mc:Choice>
              <mc:Fallback>
                <p:oleObj name="Equation" r:id="rId2" imgW="241195" imgH="241195"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447800"/>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TextBox 5">
            <a:extLst>
              <a:ext uri="{FF2B5EF4-FFF2-40B4-BE49-F238E27FC236}">
                <a16:creationId xmlns:a16="http://schemas.microsoft.com/office/drawing/2014/main" id="{8CED03ED-94D7-2FF4-6949-28869DA308EF}"/>
              </a:ext>
            </a:extLst>
          </p:cNvPr>
          <p:cNvSpPr txBox="1">
            <a:spLocks noChangeArrowheads="1"/>
          </p:cNvSpPr>
          <p:nvPr/>
        </p:nvSpPr>
        <p:spPr bwMode="auto">
          <a:xfrm>
            <a:off x="1066800" y="2406650"/>
            <a:ext cx="479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1 amu = 1.66038 x 10</a:t>
            </a:r>
            <a:r>
              <a:rPr lang="en-US" altLang="en-US" sz="2400" baseline="30000"/>
              <a:t>-27</a:t>
            </a:r>
            <a:r>
              <a:rPr lang="en-US" altLang="en-US" sz="2400"/>
              <a:t> kg</a:t>
            </a:r>
          </a:p>
          <a:p>
            <a:pPr>
              <a:spcBef>
                <a:spcPct val="0"/>
              </a:spcBef>
              <a:buClrTx/>
              <a:buSzTx/>
              <a:buFontTx/>
              <a:buNone/>
            </a:pPr>
            <a:endParaRPr lang="en-US" altLang="en-US" sz="2400"/>
          </a:p>
          <a:p>
            <a:pPr>
              <a:spcBef>
                <a:spcPct val="0"/>
              </a:spcBef>
              <a:buClrTx/>
              <a:buSzTx/>
              <a:buFontTx/>
              <a:buNone/>
            </a:pPr>
            <a:r>
              <a:rPr lang="en-US" altLang="en-US" sz="2400"/>
              <a:t>Mass of proton = 1.007277 amu</a:t>
            </a:r>
          </a:p>
          <a:p>
            <a:pPr>
              <a:spcBef>
                <a:spcPct val="0"/>
              </a:spcBef>
              <a:buClrTx/>
              <a:buSzTx/>
              <a:buFontTx/>
              <a:buNone/>
            </a:pPr>
            <a:r>
              <a:rPr lang="en-US" altLang="en-US" sz="2400"/>
              <a:t>Mass of neutron = 1.008665 amu </a:t>
            </a:r>
          </a:p>
        </p:txBody>
      </p:sp>
      <p:pic>
        <p:nvPicPr>
          <p:cNvPr id="7" name="Picture 6">
            <a:extLst>
              <a:ext uri="{FF2B5EF4-FFF2-40B4-BE49-F238E27FC236}">
                <a16:creationId xmlns:a16="http://schemas.microsoft.com/office/drawing/2014/main" id="{BE83FB8D-078F-AC90-046C-E131D01BD7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0138" y="4267200"/>
            <a:ext cx="7391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7EF0F3E-8673-2FCD-5541-1365FEB790C5}"/>
              </a:ext>
            </a:extLst>
          </p:cNvPr>
          <p:cNvSpPr>
            <a:spLocks noGrp="1"/>
          </p:cNvSpPr>
          <p:nvPr>
            <p:ph type="title"/>
          </p:nvPr>
        </p:nvSpPr>
        <p:spPr/>
        <p:txBody>
          <a:bodyPr/>
          <a:lstStyle/>
          <a:p>
            <a:r>
              <a:rPr lang="en-US" altLang="en-US">
                <a:ea typeface="ＭＳ Ｐゴシック" panose="020B0600070205080204" pitchFamily="34" charset="-128"/>
              </a:rPr>
              <a:t>Mass and Energy Scales</a:t>
            </a:r>
          </a:p>
        </p:txBody>
      </p:sp>
      <p:sp>
        <p:nvSpPr>
          <p:cNvPr id="24579" name="Content Placeholder 2">
            <a:extLst>
              <a:ext uri="{FF2B5EF4-FFF2-40B4-BE49-F238E27FC236}">
                <a16:creationId xmlns:a16="http://schemas.microsoft.com/office/drawing/2014/main" id="{9A81DD7C-C76C-69C5-FFD3-F4361EDC4BBF}"/>
              </a:ext>
            </a:extLst>
          </p:cNvPr>
          <p:cNvSpPr>
            <a:spLocks noGrp="1"/>
          </p:cNvSpPr>
          <p:nvPr>
            <p:ph idx="1"/>
          </p:nvPr>
        </p:nvSpPr>
        <p:spPr/>
        <p:txBody>
          <a:bodyPr/>
          <a:lstStyle/>
          <a:p>
            <a:r>
              <a:rPr lang="en-US" altLang="en-US">
                <a:ea typeface="ＭＳ Ｐゴシック" panose="020B0600070205080204" pitchFamily="34" charset="-128"/>
              </a:rPr>
              <a:t>Electric potential energy of protons in a nucleus is on the order of MeV</a:t>
            </a:r>
          </a:p>
          <a:p>
            <a:r>
              <a:rPr lang="en-US" altLang="en-US">
                <a:ea typeface="ＭＳ Ｐゴシック" panose="020B0600070205080204" pitchFamily="34" charset="-128"/>
              </a:rPr>
              <a:t>The potential energy associated with the strong force is negative and also on the order of MeV</a:t>
            </a:r>
          </a:p>
          <a:p>
            <a:r>
              <a:rPr lang="en-US" altLang="en-US">
                <a:ea typeface="ＭＳ Ｐゴシック" panose="020B0600070205080204" pitchFamily="34" charset="-128"/>
              </a:rPr>
              <a:t>The rest energy of the proton and neutron can be found from E = m c</a:t>
            </a:r>
            <a:r>
              <a:rPr lang="en-US" altLang="en-US" baseline="30000">
                <a:ea typeface="ＭＳ Ｐゴシック" panose="020B0600070205080204" pitchFamily="34" charset="-128"/>
              </a:rPr>
              <a:t>2</a:t>
            </a:r>
            <a:r>
              <a:rPr lang="en-US" altLang="en-US">
                <a:ea typeface="ＭＳ Ｐゴシック" panose="020B0600070205080204" pitchFamily="34" charset="-128"/>
              </a:rPr>
              <a:t> </a:t>
            </a:r>
          </a:p>
          <a:p>
            <a:pPr lvl="1"/>
            <a:r>
              <a:rPr lang="en-US" altLang="en-US">
                <a:ea typeface="Arial" panose="020B0604020202020204" pitchFamily="34" charset="0"/>
              </a:rPr>
              <a:t>E</a:t>
            </a:r>
            <a:r>
              <a:rPr lang="en-US" altLang="en-US" baseline="-25000">
                <a:ea typeface="Arial" panose="020B0604020202020204" pitchFamily="34" charset="0"/>
              </a:rPr>
              <a:t>p</a:t>
            </a:r>
            <a:r>
              <a:rPr lang="en-US" altLang="en-US">
                <a:ea typeface="Arial" panose="020B0604020202020204" pitchFamily="34" charset="0"/>
              </a:rPr>
              <a:t>  = 938 MeV</a:t>
            </a:r>
          </a:p>
          <a:p>
            <a:r>
              <a:rPr lang="en-US" altLang="en-US">
                <a:ea typeface="ＭＳ Ｐゴシック" panose="020B0600070205080204" pitchFamily="34" charset="-128"/>
              </a:rPr>
              <a:t>Mass can be expressed in units of energy/c</a:t>
            </a:r>
            <a:r>
              <a:rPr lang="en-US" altLang="en-US" baseline="30000">
                <a:ea typeface="ＭＳ Ｐゴシック" panose="020B0600070205080204" pitchFamily="34" charset="-128"/>
              </a:rPr>
              <a:t>2</a:t>
            </a:r>
            <a:r>
              <a:rPr lang="en-US" altLang="en-US">
                <a:ea typeface="ＭＳ Ｐゴシック" panose="020B0600070205080204" pitchFamily="34" charset="-128"/>
              </a:rPr>
              <a:t>  </a:t>
            </a:r>
          </a:p>
          <a:p>
            <a:pPr lvl="1"/>
            <a:r>
              <a:rPr lang="en-US" altLang="en-US">
                <a:ea typeface="Arial" panose="020B0604020202020204" pitchFamily="34" charset="0"/>
              </a:rPr>
              <a:t>m</a:t>
            </a:r>
            <a:r>
              <a:rPr lang="en-US" altLang="en-US" baseline="-25000">
                <a:ea typeface="Arial" panose="020B0604020202020204" pitchFamily="34" charset="0"/>
              </a:rPr>
              <a:t>p</a:t>
            </a:r>
            <a:r>
              <a:rPr lang="en-US" altLang="en-US">
                <a:ea typeface="Arial" panose="020B0604020202020204" pitchFamily="34" charset="0"/>
              </a:rPr>
              <a:t> = 938 MeV/c</a:t>
            </a:r>
            <a:r>
              <a:rPr lang="en-US" altLang="en-US" baseline="30000">
                <a:ea typeface="Arial" panose="020B0604020202020204" pitchFamily="34" charset="0"/>
              </a:rPr>
              <a:t>2</a:t>
            </a:r>
            <a:r>
              <a:rPr lang="en-US" altLang="en-US">
                <a:ea typeface="Arial" panose="020B0604020202020204" pitchFamily="34" charset="0"/>
              </a:rPr>
              <a:t> </a:t>
            </a:r>
          </a:p>
          <a:p>
            <a:r>
              <a:rPr lang="en-US" altLang="en-US">
                <a:ea typeface="ＭＳ Ｐゴシック" panose="020B0600070205080204" pitchFamily="34" charset="-128"/>
              </a:rPr>
              <a:t>Mass can also be expressed in atomic mass units [u]</a:t>
            </a:r>
          </a:p>
          <a:p>
            <a:pPr lvl="1"/>
            <a:r>
              <a:rPr lang="en-US" altLang="en-US">
                <a:ea typeface="Arial" panose="020B0604020202020204" pitchFamily="34" charset="0"/>
              </a:rPr>
              <a:t>1 u = 1.66 x 10</a:t>
            </a:r>
            <a:r>
              <a:rPr lang="en-US" altLang="en-US" baseline="30000">
                <a:ea typeface="Arial" panose="020B0604020202020204" pitchFamily="34" charset="0"/>
              </a:rPr>
              <a:t>-27</a:t>
            </a:r>
            <a:r>
              <a:rPr lang="en-US" altLang="en-US">
                <a:ea typeface="Arial" panose="020B0604020202020204" pitchFamily="34" charset="0"/>
              </a:rPr>
              <a:t> kg = 931.5 MeV/c</a:t>
            </a:r>
            <a:r>
              <a:rPr lang="en-US" altLang="en-US" baseline="30000">
                <a:ea typeface="Arial" panose="020B0604020202020204" pitchFamily="34" charset="0"/>
              </a:rPr>
              <a:t>2</a:t>
            </a:r>
            <a:r>
              <a:rPr lang="en-US" altLang="en-US">
                <a:ea typeface="Arial" panose="020B0604020202020204" pitchFamily="34" charset="0"/>
              </a:rPr>
              <a:t> </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4580" name="TextBox 3">
            <a:extLst>
              <a:ext uri="{FF2B5EF4-FFF2-40B4-BE49-F238E27FC236}">
                <a16:creationId xmlns:a16="http://schemas.microsoft.com/office/drawing/2014/main" id="{B4EBFE2A-A5BD-705F-C62A-9A984D16717B}"/>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64E8B1C1-0D77-6CC7-192F-F593F92BF2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80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a:extLst>
              <a:ext uri="{FF2B5EF4-FFF2-40B4-BE49-F238E27FC236}">
                <a16:creationId xmlns:a16="http://schemas.microsoft.com/office/drawing/2014/main" id="{7A7F6C03-8DA8-E4FC-06BE-A8DAB128FC4A}"/>
              </a:ext>
            </a:extLst>
          </p:cNvPr>
          <p:cNvSpPr txBox="1">
            <a:spLocks noChangeArrowheads="1"/>
          </p:cNvSpPr>
          <p:nvPr/>
        </p:nvSpPr>
        <p:spPr bwMode="auto">
          <a:xfrm>
            <a:off x="152400" y="152400"/>
            <a:ext cx="3313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Binding Energy</a:t>
            </a:r>
          </a:p>
        </p:txBody>
      </p:sp>
      <p:pic>
        <p:nvPicPr>
          <p:cNvPr id="25604" name="Picture 3">
            <a:extLst>
              <a:ext uri="{FF2B5EF4-FFF2-40B4-BE49-F238E27FC236}">
                <a16:creationId xmlns:a16="http://schemas.microsoft.com/office/drawing/2014/main" id="{0EB874A2-50EA-2052-A66F-A9E3E6F080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3124200"/>
            <a:ext cx="9090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DBEEFAB-55C1-75D9-3C2B-72E5A93A7BF4}"/>
              </a:ext>
            </a:extLst>
          </p:cNvPr>
          <p:cNvSpPr>
            <a:spLocks noGrp="1"/>
          </p:cNvSpPr>
          <p:nvPr>
            <p:ph type="title"/>
          </p:nvPr>
        </p:nvSpPr>
        <p:spPr/>
        <p:txBody>
          <a:bodyPr/>
          <a:lstStyle/>
          <a:p>
            <a:r>
              <a:rPr lang="en-US" altLang="en-US">
                <a:ea typeface="ＭＳ Ｐゴシック" panose="020B0600070205080204" pitchFamily="34" charset="-128"/>
              </a:rPr>
              <a:t>Properties of Particles</a:t>
            </a:r>
          </a:p>
        </p:txBody>
      </p:sp>
      <p:sp>
        <p:nvSpPr>
          <p:cNvPr id="26627" name="TextBox 3">
            <a:extLst>
              <a:ext uri="{FF2B5EF4-FFF2-40B4-BE49-F238E27FC236}">
                <a16:creationId xmlns:a16="http://schemas.microsoft.com/office/drawing/2014/main" id="{60295D71-D44C-98BB-CCC8-7F03B4304F1E}"/>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pic>
        <p:nvPicPr>
          <p:cNvPr id="26628" name="Picture 5" descr="30p1053a_t01">
            <a:extLst>
              <a:ext uri="{FF2B5EF4-FFF2-40B4-BE49-F238E27FC236}">
                <a16:creationId xmlns:a16="http://schemas.microsoft.com/office/drawing/2014/main" id="{D53851F1-BC12-D43B-B7E9-B5A5DC450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76475"/>
            <a:ext cx="8610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a16="http://schemas.microsoft.com/office/drawing/2014/main" id="{13D56C30-B1A1-DC09-C8BF-BB48F5DC1A97}"/>
              </a:ext>
            </a:extLst>
          </p:cNvPr>
          <p:cNvSpPr txBox="1">
            <a:spLocks noChangeArrowheads="1"/>
          </p:cNvSpPr>
          <p:nvPr/>
        </p:nvSpPr>
        <p:spPr bwMode="auto">
          <a:xfrm>
            <a:off x="304800" y="228600"/>
            <a:ext cx="6424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200">
                <a:solidFill>
                  <a:schemeClr val="bg1"/>
                </a:solidFill>
              </a:rPr>
              <a:t>Mass Defect and Packing Fraction</a:t>
            </a:r>
          </a:p>
        </p:txBody>
      </p:sp>
      <p:sp>
        <p:nvSpPr>
          <p:cNvPr id="27651" name="TextBox 2">
            <a:extLst>
              <a:ext uri="{FF2B5EF4-FFF2-40B4-BE49-F238E27FC236}">
                <a16:creationId xmlns:a16="http://schemas.microsoft.com/office/drawing/2014/main" id="{24F2BB0D-1CAA-C60A-73E7-8DAA15EF2D39}"/>
              </a:ext>
            </a:extLst>
          </p:cNvPr>
          <p:cNvSpPr txBox="1">
            <a:spLocks noChangeArrowheads="1"/>
          </p:cNvSpPr>
          <p:nvPr/>
        </p:nvSpPr>
        <p:spPr bwMode="auto">
          <a:xfrm>
            <a:off x="533400" y="1371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200"/>
              <a:t>Mass Defect    </a:t>
            </a:r>
            <a:r>
              <a:rPr lang="el-GR" altLang="en-US" sz="3200"/>
              <a:t>Δ</a:t>
            </a:r>
            <a:r>
              <a:rPr lang="en-US" altLang="en-US" sz="3200"/>
              <a:t> = M - A</a:t>
            </a:r>
          </a:p>
        </p:txBody>
      </p:sp>
      <p:sp>
        <p:nvSpPr>
          <p:cNvPr id="27652" name="TextBox 3">
            <a:extLst>
              <a:ext uri="{FF2B5EF4-FFF2-40B4-BE49-F238E27FC236}">
                <a16:creationId xmlns:a16="http://schemas.microsoft.com/office/drawing/2014/main" id="{E732FFF2-3457-CB35-E4E1-49C57DC6362C}"/>
              </a:ext>
            </a:extLst>
          </p:cNvPr>
          <p:cNvSpPr txBox="1">
            <a:spLocks noChangeArrowheads="1"/>
          </p:cNvSpPr>
          <p:nvPr/>
        </p:nvSpPr>
        <p:spPr bwMode="auto">
          <a:xfrm>
            <a:off x="381000" y="2590800"/>
            <a:ext cx="8447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Mass defect gives the deviation of the atomic mass from the </a:t>
            </a:r>
          </a:p>
          <a:p>
            <a:pPr>
              <a:spcBef>
                <a:spcPct val="0"/>
              </a:spcBef>
              <a:buClrTx/>
              <a:buSzTx/>
              <a:buFontTx/>
              <a:buNone/>
            </a:pPr>
            <a:r>
              <a:rPr lang="en-US" altLang="en-US" sz="2400"/>
              <a:t>whole number A.</a:t>
            </a:r>
          </a:p>
        </p:txBody>
      </p:sp>
      <p:sp>
        <p:nvSpPr>
          <p:cNvPr id="27653" name="TextBox 4">
            <a:extLst>
              <a:ext uri="{FF2B5EF4-FFF2-40B4-BE49-F238E27FC236}">
                <a16:creationId xmlns:a16="http://schemas.microsoft.com/office/drawing/2014/main" id="{7FB676B0-5B66-D985-D308-00D652A0B0E8}"/>
              </a:ext>
            </a:extLst>
          </p:cNvPr>
          <p:cNvSpPr txBox="1">
            <a:spLocks noChangeArrowheads="1"/>
          </p:cNvSpPr>
          <p:nvPr/>
        </p:nvSpPr>
        <p:spPr bwMode="auto">
          <a:xfrm>
            <a:off x="1066800" y="3825875"/>
            <a:ext cx="3863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200"/>
              <a:t>p = packing fraction </a:t>
            </a:r>
          </a:p>
        </p:txBody>
      </p:sp>
      <p:graphicFrame>
        <p:nvGraphicFramePr>
          <p:cNvPr id="27654" name="Object 7">
            <a:extLst>
              <a:ext uri="{FF2B5EF4-FFF2-40B4-BE49-F238E27FC236}">
                <a16:creationId xmlns:a16="http://schemas.microsoft.com/office/drawing/2014/main" id="{9B2EBB7E-E093-1710-05A1-D3815D9DF026}"/>
              </a:ext>
            </a:extLst>
          </p:cNvPr>
          <p:cNvGraphicFramePr>
            <a:graphicFrameLocks noChangeAspect="1"/>
          </p:cNvGraphicFramePr>
          <p:nvPr/>
        </p:nvGraphicFramePr>
        <p:xfrm>
          <a:off x="2435225" y="4876800"/>
          <a:ext cx="3141663" cy="1249363"/>
        </p:xfrm>
        <a:graphic>
          <a:graphicData uri="http://schemas.openxmlformats.org/presentationml/2006/ole">
            <mc:AlternateContent xmlns:mc="http://schemas.openxmlformats.org/markup-compatibility/2006">
              <mc:Choice xmlns:v="urn:schemas-microsoft-com:vml" Requires="v">
                <p:oleObj name="Equation" r:id="rId2" imgW="990170" imgH="393529" progId="Equation.3">
                  <p:embed/>
                </p:oleObj>
              </mc:Choice>
              <mc:Fallback>
                <p:oleObj name="Equation" r:id="rId2" imgW="990170" imgH="393529" progId="Equation.3">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876800"/>
                        <a:ext cx="31416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BD4B76C7-6898-CA8F-6B9E-89ED5DDFAA76}"/>
              </a:ext>
            </a:extLst>
          </p:cNvPr>
          <p:cNvSpPr txBox="1">
            <a:spLocks noChangeArrowheads="1"/>
          </p:cNvSpPr>
          <p:nvPr/>
        </p:nvSpPr>
        <p:spPr bwMode="auto">
          <a:xfrm>
            <a:off x="76200" y="152400"/>
            <a:ext cx="564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Problem Based Learning 1</a:t>
            </a:r>
          </a:p>
        </p:txBody>
      </p:sp>
      <p:sp>
        <p:nvSpPr>
          <p:cNvPr id="28675" name="TextBox 2">
            <a:extLst>
              <a:ext uri="{FF2B5EF4-FFF2-40B4-BE49-F238E27FC236}">
                <a16:creationId xmlns:a16="http://schemas.microsoft.com/office/drawing/2014/main" id="{70735F79-F34A-9DA3-7D49-8EF5FCBFEC13}"/>
              </a:ext>
            </a:extLst>
          </p:cNvPr>
          <p:cNvSpPr txBox="1">
            <a:spLocks noChangeArrowheads="1"/>
          </p:cNvSpPr>
          <p:nvPr/>
        </p:nvSpPr>
        <p:spPr bwMode="auto">
          <a:xfrm>
            <a:off x="76200" y="1143000"/>
            <a:ext cx="8839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800"/>
              <a:t>Calculate the binding energy and packing fraction for helium. </a:t>
            </a:r>
          </a:p>
          <a:p>
            <a:pPr>
              <a:spcBef>
                <a:spcPct val="0"/>
              </a:spcBef>
              <a:buClrTx/>
              <a:buSzTx/>
              <a:buFontTx/>
              <a:buNone/>
            </a:pPr>
            <a:endParaRPr lang="en-US" altLang="en-US" sz="2800"/>
          </a:p>
          <a:p>
            <a:pPr>
              <a:spcBef>
                <a:spcPct val="0"/>
              </a:spcBef>
              <a:buClrTx/>
              <a:buSzTx/>
              <a:buFontTx/>
              <a:buNone/>
            </a:pPr>
            <a:r>
              <a:rPr lang="en-US" altLang="en-US" sz="2800"/>
              <a:t>The atomic mass of Helium = 4.00387 u</a:t>
            </a:r>
          </a:p>
        </p:txBody>
      </p:sp>
      <p:sp>
        <p:nvSpPr>
          <p:cNvPr id="28676" name="TextBox 3">
            <a:extLst>
              <a:ext uri="{FF2B5EF4-FFF2-40B4-BE49-F238E27FC236}">
                <a16:creationId xmlns:a16="http://schemas.microsoft.com/office/drawing/2014/main" id="{1B42631F-CC46-6FDC-FB10-A61CAA34EE31}"/>
              </a:ext>
            </a:extLst>
          </p:cNvPr>
          <p:cNvSpPr txBox="1">
            <a:spLocks noChangeArrowheads="1"/>
          </p:cNvSpPr>
          <p:nvPr/>
        </p:nvSpPr>
        <p:spPr bwMode="auto">
          <a:xfrm>
            <a:off x="685800" y="5484813"/>
            <a:ext cx="5845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r>
              <a:rPr lang="en-US" altLang="en-US">
                <a:cs typeface="Arial" panose="020B0604020202020204" pitchFamily="34" charset="0"/>
              </a:rPr>
              <a:t>1 u = 1.66 x 10</a:t>
            </a:r>
            <a:r>
              <a:rPr lang="en-US" altLang="en-US" baseline="30000">
                <a:cs typeface="Arial" panose="020B0604020202020204" pitchFamily="34" charset="0"/>
              </a:rPr>
              <a:t>-27</a:t>
            </a:r>
            <a:r>
              <a:rPr lang="en-US" altLang="en-US">
                <a:cs typeface="Arial" panose="020B0604020202020204" pitchFamily="34" charset="0"/>
              </a:rPr>
              <a:t> kg = 931.5 MeV/c</a:t>
            </a:r>
            <a:r>
              <a:rPr lang="en-US" altLang="en-US" baseline="30000">
                <a:cs typeface="Arial" panose="020B0604020202020204" pitchFamily="34" charset="0"/>
              </a:rPr>
              <a:t>2</a:t>
            </a:r>
            <a:r>
              <a:rPr lang="en-US" altLang="en-US">
                <a:cs typeface="Arial" panose="020B0604020202020204" pitchFamily="34" charset="0"/>
              </a:rPr>
              <a:t> </a:t>
            </a:r>
          </a:p>
        </p:txBody>
      </p:sp>
      <p:sp>
        <p:nvSpPr>
          <p:cNvPr id="28677" name="TextBox 5">
            <a:extLst>
              <a:ext uri="{FF2B5EF4-FFF2-40B4-BE49-F238E27FC236}">
                <a16:creationId xmlns:a16="http://schemas.microsoft.com/office/drawing/2014/main" id="{31C3EA72-2EB3-36A9-56E2-D8A3A189342A}"/>
              </a:ext>
            </a:extLst>
          </p:cNvPr>
          <p:cNvSpPr txBox="1">
            <a:spLocks noChangeArrowheads="1"/>
          </p:cNvSpPr>
          <p:nvPr/>
        </p:nvSpPr>
        <p:spPr bwMode="auto">
          <a:xfrm>
            <a:off x="1447800" y="3871913"/>
            <a:ext cx="4795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Mass of proton = 1.007277 amu</a:t>
            </a:r>
          </a:p>
          <a:p>
            <a:pPr>
              <a:spcBef>
                <a:spcPct val="0"/>
              </a:spcBef>
              <a:buClrTx/>
              <a:buSzTx/>
              <a:buFontTx/>
              <a:buNone/>
            </a:pPr>
            <a:r>
              <a:rPr lang="en-US" altLang="en-US" sz="2400"/>
              <a:t>Mass of neutron = 1.008665 amu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a:extLst>
              <a:ext uri="{FF2B5EF4-FFF2-40B4-BE49-F238E27FC236}">
                <a16:creationId xmlns:a16="http://schemas.microsoft.com/office/drawing/2014/main" id="{E52F0803-2B3D-A699-6168-AEBB8133E994}"/>
              </a:ext>
            </a:extLst>
          </p:cNvPr>
          <p:cNvSpPr txBox="1">
            <a:spLocks noChangeArrowheads="1"/>
          </p:cNvSpPr>
          <p:nvPr/>
        </p:nvSpPr>
        <p:spPr bwMode="auto">
          <a:xfrm>
            <a:off x="228600" y="53340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b="1">
                <a:solidFill>
                  <a:srgbClr val="000000"/>
                </a:solidFill>
                <a:latin typeface="-apple-system"/>
              </a:rPr>
              <a:t>Negative Packing Fraction</a:t>
            </a:r>
            <a:r>
              <a:rPr lang="en-US" altLang="en-US">
                <a:solidFill>
                  <a:srgbClr val="000000"/>
                </a:solidFill>
                <a:latin typeface="-apple-system"/>
              </a:rPr>
              <a:t>: Indicates that the nucleus is </a:t>
            </a:r>
            <a:r>
              <a:rPr lang="en-US" altLang="en-US" b="1">
                <a:solidFill>
                  <a:srgbClr val="000000"/>
                </a:solidFill>
                <a:latin typeface="-apple-system"/>
              </a:rPr>
              <a:t>stable</a:t>
            </a:r>
            <a:r>
              <a:rPr lang="en-US" altLang="en-US">
                <a:solidFill>
                  <a:srgbClr val="000000"/>
                </a:solidFill>
                <a:latin typeface="-apple-system"/>
              </a:rPr>
              <a:t> and has a strong binding energy.</a:t>
            </a:r>
          </a:p>
        </p:txBody>
      </p:sp>
      <p:sp>
        <p:nvSpPr>
          <p:cNvPr id="29699" name="TextBox 4">
            <a:extLst>
              <a:ext uri="{FF2B5EF4-FFF2-40B4-BE49-F238E27FC236}">
                <a16:creationId xmlns:a16="http://schemas.microsoft.com/office/drawing/2014/main" id="{095E3D0A-BE41-7854-20EB-174DF1C79F87}"/>
              </a:ext>
            </a:extLst>
          </p:cNvPr>
          <p:cNvSpPr txBox="1">
            <a:spLocks noChangeArrowheads="1"/>
          </p:cNvSpPr>
          <p:nvPr/>
        </p:nvSpPr>
        <p:spPr bwMode="auto">
          <a:xfrm>
            <a:off x="4800600" y="5284788"/>
            <a:ext cx="4576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b="1">
                <a:solidFill>
                  <a:srgbClr val="000000"/>
                </a:solidFill>
                <a:latin typeface="-apple-system"/>
              </a:rPr>
              <a:t>Positive Packing Fraction</a:t>
            </a:r>
            <a:r>
              <a:rPr lang="en-US" altLang="en-US">
                <a:solidFill>
                  <a:srgbClr val="000000"/>
                </a:solidFill>
                <a:latin typeface="-apple-system"/>
              </a:rPr>
              <a:t>: Suggests that the nucleus is </a:t>
            </a:r>
            <a:r>
              <a:rPr lang="en-US" altLang="en-US" b="1">
                <a:solidFill>
                  <a:srgbClr val="000000"/>
                </a:solidFill>
                <a:latin typeface="-apple-system"/>
              </a:rPr>
              <a:t>less stable</a:t>
            </a:r>
            <a:r>
              <a:rPr lang="en-US" altLang="en-US">
                <a:solidFill>
                  <a:srgbClr val="000000"/>
                </a:solidFill>
                <a:latin typeface="-apple-system"/>
              </a:rPr>
              <a:t> and may undergo changes, such as fission or decay.</a:t>
            </a:r>
          </a:p>
        </p:txBody>
      </p:sp>
      <p:pic>
        <p:nvPicPr>
          <p:cNvPr id="29700" name="Picture 4" descr="Astronomy - Things in the Sky - Set 01">
            <a:extLst>
              <a:ext uri="{FF2B5EF4-FFF2-40B4-BE49-F238E27FC236}">
                <a16:creationId xmlns:a16="http://schemas.microsoft.com/office/drawing/2014/main" id="{FE87F540-7615-0DD4-1F8F-4A500A6BD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23" b="3423"/>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E78A15BF-8F07-CF73-55F5-90B85FAA5F61}"/>
              </a:ext>
            </a:extLst>
          </p:cNvPr>
          <p:cNvSpPr/>
          <p:nvPr/>
        </p:nvSpPr>
        <p:spPr>
          <a:xfrm>
            <a:off x="2944813" y="3429000"/>
            <a:ext cx="609600" cy="1066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90AF3B9-7585-F7B9-C8AD-80199210CD98}"/>
              </a:ext>
            </a:extLst>
          </p:cNvPr>
          <p:cNvSpPr>
            <a:spLocks noGrp="1"/>
          </p:cNvSpPr>
          <p:nvPr>
            <p:ph type="title"/>
          </p:nvPr>
        </p:nvSpPr>
        <p:spPr/>
        <p:txBody>
          <a:bodyPr/>
          <a:lstStyle/>
          <a:p>
            <a:pPr eaLnBrk="1" hangingPunct="1"/>
            <a:r>
              <a:rPr lang="en-US" altLang="en-US">
                <a:ea typeface="ＭＳ Ｐゴシック" panose="020B0600070205080204" pitchFamily="34" charset="-128"/>
              </a:rPr>
              <a:t>Nuclear Reactions</a:t>
            </a:r>
          </a:p>
        </p:txBody>
      </p:sp>
      <p:sp>
        <p:nvSpPr>
          <p:cNvPr id="7171" name="Content Placeholder 2">
            <a:extLst>
              <a:ext uri="{FF2B5EF4-FFF2-40B4-BE49-F238E27FC236}">
                <a16:creationId xmlns:a16="http://schemas.microsoft.com/office/drawing/2014/main" id="{F494683E-051A-9C51-37A5-CBE8226785FF}"/>
              </a:ext>
            </a:extLst>
          </p:cNvPr>
          <p:cNvSpPr>
            <a:spLocks noGrp="1"/>
          </p:cNvSpPr>
          <p:nvPr>
            <p:ph idx="1"/>
          </p:nvPr>
        </p:nvSpPr>
        <p:spPr>
          <a:xfrm>
            <a:off x="304800" y="838200"/>
            <a:ext cx="8077200" cy="914400"/>
          </a:xfrm>
        </p:spPr>
        <p:txBody>
          <a:bodyPr/>
          <a:lstStyle/>
          <a:p>
            <a:pPr eaLnBrk="1" hangingPunct="1"/>
            <a:r>
              <a:rPr lang="en-US" altLang="en-US">
                <a:ea typeface="ＭＳ Ｐゴシック" panose="020B0600070205080204" pitchFamily="34" charset="-128"/>
              </a:rPr>
              <a:t>In a </a:t>
            </a:r>
            <a:r>
              <a:rPr lang="en-US" altLang="en-US" b="1" i="1">
                <a:ea typeface="ＭＳ Ｐゴシック" panose="020B0600070205080204" pitchFamily="34" charset="-128"/>
              </a:rPr>
              <a:t>nuclear reaction</a:t>
            </a:r>
            <a:r>
              <a:rPr lang="en-US" altLang="en-US">
                <a:ea typeface="ＭＳ Ｐゴシック" panose="020B0600070205080204" pitchFamily="34" charset="-128"/>
              </a:rPr>
              <a:t>, a nucleus breaks apart or is assembled</a:t>
            </a:r>
          </a:p>
          <a:p>
            <a:pPr eaLnBrk="1" hangingPunct="1"/>
            <a:r>
              <a:rPr lang="en-US" altLang="en-US">
                <a:ea typeface="ＭＳ Ｐゴシック" panose="020B0600070205080204" pitchFamily="34" charset="-128"/>
              </a:rPr>
              <a:t>These reactions can release very large amounts of energy</a:t>
            </a:r>
          </a:p>
          <a:p>
            <a:pPr eaLnBrk="1" hangingPunct="1"/>
            <a:endParaRPr lang="en-US" altLang="en-US">
              <a:ea typeface="ＭＳ Ｐゴシック" panose="020B0600070205080204" pitchFamily="34" charset="-128"/>
            </a:endParaRPr>
          </a:p>
        </p:txBody>
      </p:sp>
      <p:sp>
        <p:nvSpPr>
          <p:cNvPr id="7172" name="TextBox 3">
            <a:extLst>
              <a:ext uri="{FF2B5EF4-FFF2-40B4-BE49-F238E27FC236}">
                <a16:creationId xmlns:a16="http://schemas.microsoft.com/office/drawing/2014/main" id="{7BB7BD42-B2F8-7C8B-1913-E1670531F9A0}"/>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Introduction</a:t>
            </a:r>
          </a:p>
        </p:txBody>
      </p:sp>
      <p:pic>
        <p:nvPicPr>
          <p:cNvPr id="7174" name="Picture 6" descr="Infographic: Fast Facts on Fusion | Department of Energy">
            <a:extLst>
              <a:ext uri="{FF2B5EF4-FFF2-40B4-BE49-F238E27FC236}">
                <a16:creationId xmlns:a16="http://schemas.microsoft.com/office/drawing/2014/main" id="{3675B4C1-EF41-0BE5-04D9-482E24D69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301875"/>
            <a:ext cx="381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1BA10F63-7858-F541-945E-5A17FFD15239}"/>
              </a:ext>
            </a:extLst>
          </p:cNvPr>
          <p:cNvSpPr txBox="1">
            <a:spLocks noChangeArrowheads="1"/>
          </p:cNvSpPr>
          <p:nvPr/>
        </p:nvSpPr>
        <p:spPr bwMode="auto">
          <a:xfrm>
            <a:off x="76200" y="152400"/>
            <a:ext cx="5441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Problem based learning 2</a:t>
            </a:r>
          </a:p>
        </p:txBody>
      </p:sp>
      <p:sp>
        <p:nvSpPr>
          <p:cNvPr id="30723" name="TextBox 2">
            <a:extLst>
              <a:ext uri="{FF2B5EF4-FFF2-40B4-BE49-F238E27FC236}">
                <a16:creationId xmlns:a16="http://schemas.microsoft.com/office/drawing/2014/main" id="{E87F6777-2943-1A08-747F-CB804432A8B0}"/>
              </a:ext>
            </a:extLst>
          </p:cNvPr>
          <p:cNvSpPr txBox="1">
            <a:spLocks noChangeArrowheads="1"/>
          </p:cNvSpPr>
          <p:nvPr/>
        </p:nvSpPr>
        <p:spPr bwMode="auto">
          <a:xfrm>
            <a:off x="76200" y="1143000"/>
            <a:ext cx="8839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800"/>
              <a:t>Two isotopes of Oxygen having nuclear masses 15.990523 u and 17.994768 amu. Calculate the binding energy per nucleon in the two cases in MeV. What do you expect the relative abundance of the two isotopes.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DFE84C4F-E59D-3038-755B-DCD5153E5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66" t="30740" r="50000" b="47037"/>
          <a:stretch>
            <a:fillRect/>
          </a:stretch>
        </p:blipFill>
        <p:spPr bwMode="auto">
          <a:xfrm>
            <a:off x="1514475" y="1524000"/>
            <a:ext cx="6115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C0BFAD96-DDAC-9E08-1493-66A1F0C1E2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775" y="-23813"/>
            <a:ext cx="8680450"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08E5DEE2-EE6E-7E68-C517-B1032C43D8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013" y="4543425"/>
            <a:ext cx="9090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84A3FFD6-9770-5C7E-AFF1-225860CE0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42" b="4207"/>
          <a:stretch>
            <a:fillRect/>
          </a:stretch>
        </p:blipFill>
        <p:spPr bwMode="auto">
          <a:xfrm>
            <a:off x="552450" y="914400"/>
            <a:ext cx="80391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D636C532-858E-44EE-F6D1-535B1EA977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600200"/>
            <a:ext cx="89646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a:extLst>
              <a:ext uri="{FF2B5EF4-FFF2-40B4-BE49-F238E27FC236}">
                <a16:creationId xmlns:a16="http://schemas.microsoft.com/office/drawing/2014/main" id="{4029F763-61A3-0448-E4F0-7B3C06767C14}"/>
              </a:ext>
            </a:extLst>
          </p:cNvPr>
          <p:cNvSpPr txBox="1">
            <a:spLocks noChangeArrowheads="1"/>
          </p:cNvSpPr>
          <p:nvPr/>
        </p:nvSpPr>
        <p:spPr bwMode="auto">
          <a:xfrm>
            <a:off x="0" y="228600"/>
            <a:ext cx="8764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800">
                <a:solidFill>
                  <a:schemeClr val="bg1"/>
                </a:solidFill>
              </a:rPr>
              <a:t>Calculation of energy released in the Nuclear Process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A638C13-B45F-8541-47B6-62660CEF5BBC}"/>
              </a:ext>
            </a:extLst>
          </p:cNvPr>
          <p:cNvSpPr>
            <a:spLocks noGrp="1"/>
          </p:cNvSpPr>
          <p:nvPr>
            <p:ph type="title"/>
          </p:nvPr>
        </p:nvSpPr>
        <p:spPr/>
        <p:txBody>
          <a:bodyPr/>
          <a:lstStyle/>
          <a:p>
            <a:pPr eaLnBrk="1" hangingPunct="1"/>
            <a:r>
              <a:rPr lang="en-US" altLang="en-US">
                <a:ea typeface="ＭＳ Ｐゴシック" panose="020B0600070205080204" pitchFamily="34" charset="-128"/>
              </a:rPr>
              <a:t>Radioactivity</a:t>
            </a:r>
          </a:p>
        </p:txBody>
      </p:sp>
      <p:sp>
        <p:nvSpPr>
          <p:cNvPr id="35843" name="Content Placeholder 2">
            <a:extLst>
              <a:ext uri="{FF2B5EF4-FFF2-40B4-BE49-F238E27FC236}">
                <a16:creationId xmlns:a16="http://schemas.microsoft.com/office/drawing/2014/main" id="{A646908C-C6FC-0ACF-A618-791D3F54AF2E}"/>
              </a:ext>
            </a:extLst>
          </p:cNvPr>
          <p:cNvSpPr>
            <a:spLocks noGrp="1"/>
          </p:cNvSpPr>
          <p:nvPr>
            <p:ph idx="1"/>
          </p:nvPr>
        </p:nvSpPr>
        <p:spPr>
          <a:xfrm>
            <a:off x="457200" y="1143000"/>
            <a:ext cx="8229600" cy="5091113"/>
          </a:xfrm>
        </p:spPr>
        <p:txBody>
          <a:bodyPr/>
          <a:lstStyle/>
          <a:p>
            <a:pPr eaLnBrk="1" hangingPunct="1"/>
            <a:r>
              <a:rPr lang="en-US" altLang="en-US" sz="2400">
                <a:ea typeface="ＭＳ Ｐゴシック" panose="020B0600070205080204" pitchFamily="34" charset="-128"/>
              </a:rPr>
              <a:t>Some nuclei are unstable and decay spontaneously into two or more particles</a:t>
            </a:r>
          </a:p>
          <a:p>
            <a:pPr eaLnBrk="1" hangingPunct="1"/>
            <a:r>
              <a:rPr lang="en-US" altLang="en-US" sz="2400">
                <a:ea typeface="ＭＳ Ｐゴシック" panose="020B0600070205080204" pitchFamily="34" charset="-128"/>
              </a:rPr>
              <a:t>This process is called </a:t>
            </a:r>
            <a:r>
              <a:rPr lang="en-US" altLang="en-US" sz="2400" b="1" i="1">
                <a:ea typeface="ＭＳ Ｐゴシック" panose="020B0600070205080204" pitchFamily="34" charset="-128"/>
              </a:rPr>
              <a:t>radioactive decay</a:t>
            </a:r>
            <a:endParaRPr lang="en-US" altLang="en-US" sz="2400">
              <a:ea typeface="ＭＳ Ｐゴシック" panose="020B0600070205080204" pitchFamily="34" charset="-128"/>
            </a:endParaRPr>
          </a:p>
          <a:p>
            <a:pPr lvl="1" eaLnBrk="1" hangingPunct="1"/>
            <a:r>
              <a:rPr lang="en-US" altLang="en-US" sz="2200">
                <a:ea typeface="Arial" panose="020B0604020202020204" pitchFamily="34" charset="0"/>
              </a:rPr>
              <a:t>The term </a:t>
            </a:r>
            <a:r>
              <a:rPr lang="en-US" altLang="en-US" sz="2200" b="1" i="1">
                <a:ea typeface="Arial" panose="020B0604020202020204" pitchFamily="34" charset="0"/>
              </a:rPr>
              <a:t>radioactivity</a:t>
            </a:r>
            <a:r>
              <a:rPr lang="en-US" altLang="en-US" sz="2200">
                <a:ea typeface="Arial" panose="020B0604020202020204" pitchFamily="34" charset="0"/>
              </a:rPr>
              <a:t> refers to the process in which a nucleus spontaneously emits either particles or radiation</a:t>
            </a:r>
          </a:p>
          <a:p>
            <a:pPr eaLnBrk="1" hangingPunct="1"/>
            <a:r>
              <a:rPr lang="en-US" altLang="en-US" sz="2400">
                <a:ea typeface="ＭＳ Ｐゴシック" panose="020B0600070205080204" pitchFamily="34" charset="-128"/>
              </a:rPr>
              <a:t>When a nucleus decays, it can emit particles or photons</a:t>
            </a:r>
          </a:p>
          <a:p>
            <a:pPr eaLnBrk="1" hangingPunct="1"/>
            <a:r>
              <a:rPr lang="en-US" altLang="en-US" sz="2400">
                <a:ea typeface="ＭＳ Ｐゴシック" panose="020B0600070205080204" pitchFamily="34" charset="-128"/>
              </a:rPr>
              <a:t>The decay products were originally called </a:t>
            </a:r>
            <a:r>
              <a:rPr lang="en-US" altLang="en-US" sz="2400" b="1" i="1">
                <a:ea typeface="ＭＳ Ｐゴシック" panose="020B0600070205080204" pitchFamily="34" charset="-128"/>
              </a:rPr>
              <a:t>alpha, beta</a:t>
            </a:r>
            <a:r>
              <a:rPr lang="en-US" altLang="en-US" sz="2400">
                <a:ea typeface="ＭＳ Ｐゴシック" panose="020B0600070205080204" pitchFamily="34" charset="-128"/>
              </a:rPr>
              <a:t> and </a:t>
            </a:r>
            <a:r>
              <a:rPr lang="en-US" altLang="en-US" sz="2400" b="1" i="1">
                <a:ea typeface="ＭＳ Ｐゴシック" panose="020B0600070205080204" pitchFamily="34" charset="-128"/>
              </a:rPr>
              <a:t>gamma</a:t>
            </a:r>
            <a:r>
              <a:rPr lang="en-US" altLang="en-US" sz="2400">
                <a:ea typeface="ＭＳ Ｐゴシック" panose="020B0600070205080204" pitchFamily="34" charset="-128"/>
              </a:rPr>
              <a:t> </a:t>
            </a:r>
          </a:p>
          <a:p>
            <a:pPr lvl="1" eaLnBrk="1" hangingPunct="1"/>
            <a:r>
              <a:rPr lang="en-US" altLang="en-US" sz="2200">
                <a:ea typeface="Arial" panose="020B0604020202020204" pitchFamily="34" charset="0"/>
              </a:rPr>
              <a:t>Generally all are called </a:t>
            </a:r>
            <a:r>
              <a:rPr lang="ja-JP" altLang="en-US" sz="2200">
                <a:ea typeface="ＭＳ Ｐゴシック" panose="020B0600070205080204" pitchFamily="34" charset="-128"/>
              </a:rPr>
              <a:t>“</a:t>
            </a:r>
            <a:r>
              <a:rPr lang="en-US" altLang="ja-JP" sz="2200">
                <a:ea typeface="ＭＳ Ｐゴシック" panose="020B0600070205080204" pitchFamily="34" charset="-128"/>
              </a:rPr>
              <a:t>radiation</a:t>
            </a:r>
            <a:r>
              <a:rPr lang="ja-JP" altLang="en-US" sz="2200">
                <a:ea typeface="ＭＳ Ｐゴシック" panose="020B0600070205080204" pitchFamily="34" charset="-128"/>
              </a:rPr>
              <a:t>”</a:t>
            </a:r>
            <a:r>
              <a:rPr lang="en-US" altLang="ja-JP" sz="2200">
                <a:ea typeface="ＭＳ Ｐゴシック" panose="020B0600070205080204" pitchFamily="34" charset="-128"/>
              </a:rPr>
              <a:t> even though only gamma is actually a form of electromagnetic radiation</a:t>
            </a:r>
          </a:p>
          <a:p>
            <a:pPr eaLnBrk="1" hangingPunct="1"/>
            <a:endParaRPr lang="en-US" altLang="en-US" sz="2400">
              <a:ea typeface="ＭＳ Ｐゴシック" panose="020B0600070205080204" pitchFamily="34" charset="-128"/>
            </a:endParaRPr>
          </a:p>
        </p:txBody>
      </p:sp>
      <p:sp>
        <p:nvSpPr>
          <p:cNvPr id="35844" name="TextBox 3">
            <a:extLst>
              <a:ext uri="{FF2B5EF4-FFF2-40B4-BE49-F238E27FC236}">
                <a16:creationId xmlns:a16="http://schemas.microsoft.com/office/drawing/2014/main" id="{71CA00E5-05CE-13D5-BF4A-C3FA488A5E00}"/>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A1C6C07-9157-9508-1A81-A52AB5650DFB}"/>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Alpha Particles</a:t>
            </a:r>
          </a:p>
        </p:txBody>
      </p:sp>
      <p:pic>
        <p:nvPicPr>
          <p:cNvPr id="36867" name="Picture 7" descr="30p1054_f06a">
            <a:extLst>
              <a:ext uri="{FF2B5EF4-FFF2-40B4-BE49-F238E27FC236}">
                <a16:creationId xmlns:a16="http://schemas.microsoft.com/office/drawing/2014/main" id="{B194198E-3BD5-21D1-DB34-D40E4CFE9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6884988"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AD1C6D5-AE78-681A-300B-F66D3009E690}"/>
              </a:ext>
            </a:extLst>
          </p:cNvPr>
          <p:cNvSpPr>
            <a:spLocks noGrp="1"/>
          </p:cNvSpPr>
          <p:nvPr>
            <p:ph type="title"/>
          </p:nvPr>
        </p:nvSpPr>
        <p:spPr/>
        <p:txBody>
          <a:bodyPr/>
          <a:lstStyle/>
          <a:p>
            <a:r>
              <a:rPr lang="en-US" altLang="en-US">
                <a:ea typeface="ＭＳ Ｐゴシック" panose="020B0600070205080204" pitchFamily="34" charset="-128"/>
              </a:rPr>
              <a:t>Alpha Particles, cont.</a:t>
            </a:r>
          </a:p>
        </p:txBody>
      </p:sp>
      <p:sp>
        <p:nvSpPr>
          <p:cNvPr id="37891" name="Content Placeholder 2">
            <a:extLst>
              <a:ext uri="{FF2B5EF4-FFF2-40B4-BE49-F238E27FC236}">
                <a16:creationId xmlns:a16="http://schemas.microsoft.com/office/drawing/2014/main" id="{375F42C4-FEB0-2474-7554-E4141E23B335}"/>
              </a:ext>
            </a:extLst>
          </p:cNvPr>
          <p:cNvSpPr>
            <a:spLocks noGrp="1"/>
          </p:cNvSpPr>
          <p:nvPr>
            <p:ph idx="1"/>
          </p:nvPr>
        </p:nvSpPr>
        <p:spPr>
          <a:xfrm>
            <a:off x="-76200" y="1143000"/>
            <a:ext cx="9296400" cy="5181600"/>
          </a:xfrm>
        </p:spPr>
        <p:txBody>
          <a:bodyPr/>
          <a:lstStyle/>
          <a:p>
            <a:r>
              <a:rPr lang="en-US" altLang="en-US">
                <a:ea typeface="ＭＳ Ｐゴシック" panose="020B0600070205080204" pitchFamily="34" charset="-128"/>
              </a:rPr>
              <a:t>Decays follow patterns similar to chemical reactions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pPr lvl="1"/>
            <a:r>
              <a:rPr lang="en-US" altLang="en-US" sz="3200">
                <a:ea typeface="Arial" panose="020B0604020202020204" pitchFamily="34" charset="0"/>
              </a:rPr>
              <a:t>Parent nucleus </a:t>
            </a:r>
            <a:r>
              <a:rPr lang="en-US" altLang="en-US" sz="3200">
                <a:ea typeface="ＭＳ Ｐゴシック" panose="020B0600070205080204" pitchFamily="34" charset="-128"/>
              </a:rPr>
              <a:t>→</a:t>
            </a:r>
            <a:r>
              <a:rPr lang="en-US" altLang="en-US" sz="3200">
                <a:ea typeface="Arial" panose="020B0604020202020204" pitchFamily="34" charset="0"/>
              </a:rPr>
              <a:t> daughter nucleus + </a:t>
            </a:r>
            <a:r>
              <a:rPr lang="en-US" altLang="en-US" sz="2000">
                <a:ea typeface="Arial" panose="020B0604020202020204" pitchFamily="34" charset="0"/>
              </a:rPr>
              <a:t>alpha particle</a:t>
            </a:r>
            <a:endParaRPr lang="en-US" altLang="en-US" sz="3200">
              <a:ea typeface="Arial" panose="020B0604020202020204" pitchFamily="34" charset="0"/>
            </a:endParaRPr>
          </a:p>
          <a:p>
            <a:pPr lvl="2"/>
            <a:endParaRPr lang="en-US" altLang="en-US" sz="2800">
              <a:ea typeface="Arial" panose="020B0604020202020204" pitchFamily="34" charset="0"/>
            </a:endParaRPr>
          </a:p>
          <a:p>
            <a:pPr lvl="2"/>
            <a:endParaRPr lang="en-US" altLang="en-US">
              <a:ea typeface="Arial" panose="020B0604020202020204" pitchFamily="34" charset="0"/>
            </a:endParaRPr>
          </a:p>
          <a:p>
            <a:pPr lvl="2"/>
            <a:r>
              <a:rPr lang="en-US" altLang="en-US">
                <a:ea typeface="Arial" panose="020B0604020202020204" pitchFamily="34" charset="0"/>
              </a:rPr>
              <a:t>The daughter nucleus and the alpha particle are collectively known as </a:t>
            </a:r>
            <a:r>
              <a:rPr lang="en-US" altLang="en-US" b="1" i="1">
                <a:ea typeface="Arial" panose="020B0604020202020204" pitchFamily="34" charset="0"/>
              </a:rPr>
              <a:t>decay products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37892" name="TextBox 4">
            <a:extLst>
              <a:ext uri="{FF2B5EF4-FFF2-40B4-BE49-F238E27FC236}">
                <a16:creationId xmlns:a16="http://schemas.microsoft.com/office/drawing/2014/main" id="{15A15D4B-C8F9-F584-F4D3-B7DD7AC1EF4B}"/>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A7C0915-8EB5-317B-B2DE-A8FFFBA16DBC}"/>
              </a:ext>
            </a:extLst>
          </p:cNvPr>
          <p:cNvSpPr>
            <a:spLocks noGrp="1"/>
          </p:cNvSpPr>
          <p:nvPr>
            <p:ph type="title"/>
          </p:nvPr>
        </p:nvSpPr>
        <p:spPr/>
        <p:txBody>
          <a:bodyPr/>
          <a:lstStyle/>
          <a:p>
            <a:pPr eaLnBrk="1" hangingPunct="1"/>
            <a:r>
              <a:rPr lang="en-US" altLang="en-US">
                <a:ea typeface="ＭＳ Ｐゴシック" panose="020B0600070205080204" pitchFamily="34" charset="-128"/>
              </a:rPr>
              <a:t>Beta Particles</a:t>
            </a:r>
          </a:p>
        </p:txBody>
      </p:sp>
      <p:sp>
        <p:nvSpPr>
          <p:cNvPr id="38915" name="Content Placeholder 2">
            <a:extLst>
              <a:ext uri="{FF2B5EF4-FFF2-40B4-BE49-F238E27FC236}">
                <a16:creationId xmlns:a16="http://schemas.microsoft.com/office/drawing/2014/main" id="{BA902A65-96C1-061F-8A4D-03C72D85E55D}"/>
              </a:ext>
            </a:extLst>
          </p:cNvPr>
          <p:cNvSpPr>
            <a:spLocks noGrp="1"/>
          </p:cNvSpPr>
          <p:nvPr>
            <p:ph idx="1"/>
          </p:nvPr>
        </p:nvSpPr>
        <p:spPr/>
        <p:txBody>
          <a:bodyPr/>
          <a:lstStyle/>
          <a:p>
            <a:pPr eaLnBrk="1" hangingPunct="1"/>
            <a:r>
              <a:rPr lang="en-US" altLang="en-US">
                <a:ea typeface="ＭＳ Ｐゴシック" panose="020B0600070205080204" pitchFamily="34" charset="-128"/>
              </a:rPr>
              <a:t>There are two varieties of beta particles</a:t>
            </a:r>
          </a:p>
          <a:p>
            <a:pPr eaLnBrk="1" hangingPunct="1"/>
            <a:endParaRPr lang="en-US" altLang="en-US">
              <a:ea typeface="ＭＳ Ｐゴシック" panose="020B0600070205080204" pitchFamily="34" charset="-128"/>
            </a:endParaRPr>
          </a:p>
          <a:p>
            <a:pPr lvl="1" eaLnBrk="1" hangingPunct="1"/>
            <a:r>
              <a:rPr lang="en-US" altLang="en-US">
                <a:ea typeface="Arial" panose="020B0604020202020204" pitchFamily="34" charset="0"/>
              </a:rPr>
              <a:t>Negatively charged particle is an electron</a:t>
            </a:r>
          </a:p>
          <a:p>
            <a:pPr lvl="1" eaLnBrk="1" hangingPunct="1"/>
            <a:r>
              <a:rPr lang="en-US" altLang="en-US">
                <a:ea typeface="Arial" panose="020B0604020202020204" pitchFamily="34" charset="0"/>
              </a:rPr>
              <a:t>Positively charged particle is a </a:t>
            </a:r>
            <a:r>
              <a:rPr lang="en-US" altLang="en-US" b="1" i="1">
                <a:ea typeface="Arial" panose="020B0604020202020204" pitchFamily="34" charset="0"/>
              </a:rPr>
              <a:t>positron</a:t>
            </a:r>
            <a:endParaRPr lang="en-US" altLang="en-US">
              <a:ea typeface="Arial" panose="020B0604020202020204" pitchFamily="34" charset="0"/>
            </a:endParaRPr>
          </a:p>
          <a:p>
            <a:pPr lvl="2" eaLnBrk="1" hangingPunct="1"/>
            <a:r>
              <a:rPr lang="en-US" altLang="en-US">
                <a:ea typeface="Arial" panose="020B0604020202020204" pitchFamily="34" charset="0"/>
              </a:rPr>
              <a:t>The antiparticle of the electron</a:t>
            </a:r>
          </a:p>
          <a:p>
            <a:pPr lvl="2" eaLnBrk="1" hangingPunct="1"/>
            <a:r>
              <a:rPr lang="en-US" altLang="en-US">
                <a:ea typeface="Arial" panose="020B0604020202020204" pitchFamily="34" charset="0"/>
              </a:rPr>
              <a:t>Except for charge, identical to the electron</a:t>
            </a:r>
          </a:p>
          <a:p>
            <a:pPr lvl="2" eaLnBrk="1" hangingPunct="1"/>
            <a:endParaRPr lang="en-US" altLang="en-US">
              <a:ea typeface="Arial" panose="020B0604020202020204" pitchFamily="34" charset="0"/>
            </a:endParaRPr>
          </a:p>
          <a:p>
            <a:pPr eaLnBrk="1" hangingPunct="1"/>
            <a:r>
              <a:rPr lang="en-US" altLang="en-US">
                <a:ea typeface="ＭＳ Ｐゴシック" panose="020B0600070205080204" pitchFamily="34" charset="-128"/>
              </a:rPr>
              <a:t>Electrons and positrons have the same mass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They are both point charges</a:t>
            </a:r>
          </a:p>
        </p:txBody>
      </p:sp>
      <p:sp>
        <p:nvSpPr>
          <p:cNvPr id="38916" name="TextBox 3">
            <a:extLst>
              <a:ext uri="{FF2B5EF4-FFF2-40B4-BE49-F238E27FC236}">
                <a16:creationId xmlns:a16="http://schemas.microsoft.com/office/drawing/2014/main" id="{12243389-AA8B-99C5-5A2B-5EA2A8B7F147}"/>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11CCF76-E815-0D7F-16BE-A3A905F8F73F}"/>
              </a:ext>
            </a:extLst>
          </p:cNvPr>
          <p:cNvSpPr>
            <a:spLocks noGrp="1"/>
          </p:cNvSpPr>
          <p:nvPr>
            <p:ph type="title"/>
          </p:nvPr>
        </p:nvSpPr>
        <p:spPr>
          <a:xfrm>
            <a:off x="457200" y="23813"/>
            <a:ext cx="8229600" cy="890587"/>
          </a:xfrm>
        </p:spPr>
        <p:txBody>
          <a:bodyPr/>
          <a:lstStyle/>
          <a:p>
            <a:pPr eaLnBrk="1" hangingPunct="1"/>
            <a:r>
              <a:rPr lang="en-US" altLang="en-US">
                <a:ea typeface="ＭＳ Ｐゴシック" panose="020B0600070205080204" pitchFamily="34" charset="-128"/>
              </a:rPr>
              <a:t>Beta Particles, cont.</a:t>
            </a:r>
          </a:p>
        </p:txBody>
      </p:sp>
      <p:pic>
        <p:nvPicPr>
          <p:cNvPr id="39939" name="Picture 6" descr="30p1054_f06b">
            <a:extLst>
              <a:ext uri="{FF2B5EF4-FFF2-40B4-BE49-F238E27FC236}">
                <a16:creationId xmlns:a16="http://schemas.microsoft.com/office/drawing/2014/main" id="{DB321B9C-F917-402E-B8B7-18C9BB027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9800"/>
            <a:ext cx="59436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716E55FE-AB05-B184-D7A7-4CBDD84E0FB5}"/>
              </a:ext>
            </a:extLst>
          </p:cNvPr>
          <p:cNvSpPr txBox="1">
            <a:spLocks noChangeArrowheads="1"/>
          </p:cNvSpPr>
          <p:nvPr/>
        </p:nvSpPr>
        <p:spPr bwMode="auto">
          <a:xfrm>
            <a:off x="-150813" y="6172200"/>
            <a:ext cx="9294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a:cs typeface="Arial" panose="020B0604020202020204" pitchFamily="34" charset="0"/>
              </a:rPr>
              <a:t>Parent nucleus </a:t>
            </a:r>
            <a:r>
              <a:rPr lang="en-US" altLang="en-US"/>
              <a:t>→</a:t>
            </a:r>
            <a:r>
              <a:rPr lang="en-US" altLang="en-US">
                <a:cs typeface="Arial" panose="020B0604020202020204" pitchFamily="34" charset="0"/>
              </a:rPr>
              <a:t> daughter nucleus + beta particle +  </a:t>
            </a:r>
            <a:r>
              <a:rPr lang="en-US" altLang="en-US" sz="2000">
                <a:cs typeface="Arial" panose="020B0604020202020204" pitchFamily="34" charset="0"/>
              </a:rPr>
              <a:t>antineutrino</a:t>
            </a:r>
            <a:endParaRPr lang="en-US" altLang="en-US">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eta decay results in the emission of an electron and antineutrino, or a positron and neutrino.">
            <a:extLst>
              <a:ext uri="{FF2B5EF4-FFF2-40B4-BE49-F238E27FC236}">
                <a16:creationId xmlns:a16="http://schemas.microsoft.com/office/drawing/2014/main" id="{3AC055B9-26CE-13F8-8BEB-DA376F030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7056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2009504B-99B1-7371-01C4-BB9947A9C019}"/>
              </a:ext>
            </a:extLst>
          </p:cNvPr>
          <p:cNvSpPr txBox="1">
            <a:spLocks noChangeArrowheads="1"/>
          </p:cNvSpPr>
          <p:nvPr/>
        </p:nvSpPr>
        <p:spPr bwMode="auto">
          <a:xfrm>
            <a:off x="1066800" y="152400"/>
            <a:ext cx="280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a:solidFill>
                  <a:schemeClr val="bg1"/>
                </a:solidFill>
              </a:rPr>
              <a:t>Beta Decays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C8A4A2CB-16F8-6190-5067-4B0D3CCB9815}"/>
              </a:ext>
            </a:extLst>
          </p:cNvPr>
          <p:cNvSpPr>
            <a:spLocks noGrp="1"/>
          </p:cNvSpPr>
          <p:nvPr>
            <p:ph type="title"/>
          </p:nvPr>
        </p:nvSpPr>
        <p:spPr/>
        <p:txBody>
          <a:bodyPr/>
          <a:lstStyle/>
          <a:p>
            <a:pPr eaLnBrk="1" hangingPunct="1"/>
            <a:r>
              <a:rPr lang="en-US" altLang="en-US">
                <a:ea typeface="ＭＳ Ｐゴシック" panose="020B0600070205080204" pitchFamily="34" charset="-128"/>
              </a:rPr>
              <a:t>Structure of the Nucleus</a:t>
            </a:r>
          </a:p>
        </p:txBody>
      </p:sp>
      <p:sp>
        <p:nvSpPr>
          <p:cNvPr id="8195" name="Content Placeholder 2">
            <a:extLst>
              <a:ext uri="{FF2B5EF4-FFF2-40B4-BE49-F238E27FC236}">
                <a16:creationId xmlns:a16="http://schemas.microsoft.com/office/drawing/2014/main" id="{335D04DF-BF2E-4432-2C21-9A76D47CA41D}"/>
              </a:ext>
            </a:extLst>
          </p:cNvPr>
          <p:cNvSpPr>
            <a:spLocks noGrp="1"/>
          </p:cNvSpPr>
          <p:nvPr>
            <p:ph idx="1"/>
          </p:nvPr>
        </p:nvSpPr>
        <p:spPr/>
        <p:txBody>
          <a:bodyPr/>
          <a:lstStyle/>
          <a:p>
            <a:pPr eaLnBrk="1" hangingPunct="1"/>
            <a:r>
              <a:rPr lang="en-US" altLang="en-US" dirty="0">
                <a:ea typeface="ＭＳ Ｐゴシック" panose="020B0600070205080204" pitchFamily="34" charset="-128"/>
              </a:rPr>
              <a:t>Nuclei are composed of </a:t>
            </a:r>
            <a:r>
              <a:rPr lang="en-US" altLang="en-US" b="1" i="1" dirty="0">
                <a:ea typeface="ＭＳ Ｐゴシック" panose="020B0600070205080204" pitchFamily="34" charset="-128"/>
              </a:rPr>
              <a:t>nucleons </a:t>
            </a:r>
            <a:r>
              <a:rPr lang="en-US" altLang="en-US" i="1" dirty="0">
                <a:ea typeface="ＭＳ Ｐゴシック" panose="020B0600070205080204" pitchFamily="34" charset="-128"/>
              </a:rPr>
              <a:t>–</a:t>
            </a:r>
            <a:r>
              <a:rPr lang="en-US" altLang="en-US" dirty="0">
                <a:ea typeface="ＭＳ Ｐゴシック" panose="020B0600070205080204" pitchFamily="34" charset="-128"/>
              </a:rPr>
              <a:t> protons and neutrons</a:t>
            </a:r>
          </a:p>
          <a:p>
            <a:pPr eaLnBrk="1" hangingPunct="1"/>
            <a:r>
              <a:rPr lang="en-US" altLang="en-US" dirty="0">
                <a:ea typeface="ＭＳ Ｐゴシック" panose="020B0600070205080204" pitchFamily="34" charset="-128"/>
              </a:rPr>
              <a:t>Proton</a:t>
            </a:r>
          </a:p>
          <a:p>
            <a:pPr lvl="1" eaLnBrk="1" hangingPunct="1"/>
            <a:r>
              <a:rPr lang="en-US" altLang="en-US" dirty="0" err="1">
                <a:ea typeface="Arial" panose="020B0604020202020204" pitchFamily="34" charset="0"/>
              </a:rPr>
              <a:t>m</a:t>
            </a:r>
            <a:r>
              <a:rPr lang="en-US" altLang="en-US" baseline="-25000" dirty="0" err="1">
                <a:ea typeface="Arial" panose="020B0604020202020204" pitchFamily="34" charset="0"/>
              </a:rPr>
              <a:t>p</a:t>
            </a:r>
            <a:r>
              <a:rPr lang="en-US" altLang="en-US" dirty="0">
                <a:ea typeface="Arial" panose="020B0604020202020204" pitchFamily="34" charset="0"/>
              </a:rPr>
              <a:t> = 1.673 x 10</a:t>
            </a:r>
            <a:r>
              <a:rPr lang="en-US" altLang="en-US" baseline="30000" dirty="0">
                <a:ea typeface="Arial" panose="020B0604020202020204" pitchFamily="34" charset="0"/>
              </a:rPr>
              <a:t>-27</a:t>
            </a:r>
            <a:r>
              <a:rPr lang="en-US" altLang="en-US" dirty="0">
                <a:ea typeface="Arial" panose="020B0604020202020204" pitchFamily="34" charset="0"/>
              </a:rPr>
              <a:t> kg</a:t>
            </a:r>
          </a:p>
          <a:p>
            <a:pPr lvl="1" eaLnBrk="1" hangingPunct="1"/>
            <a:r>
              <a:rPr lang="en-US" altLang="en-US" dirty="0">
                <a:ea typeface="Arial" panose="020B0604020202020204" pitchFamily="34" charset="0"/>
              </a:rPr>
              <a:t>Positively charged</a:t>
            </a:r>
          </a:p>
          <a:p>
            <a:pPr lvl="1" eaLnBrk="1" hangingPunct="1"/>
            <a:r>
              <a:rPr lang="en-US" altLang="en-US" dirty="0">
                <a:ea typeface="Arial" panose="020B0604020202020204" pitchFamily="34" charset="0"/>
              </a:rPr>
              <a:t>Charge is +</a:t>
            </a:r>
            <a:r>
              <a:rPr lang="en-US" altLang="en-US" i="1" dirty="0">
                <a:ea typeface="Arial" panose="020B0604020202020204" pitchFamily="34" charset="0"/>
              </a:rPr>
              <a:t>e</a:t>
            </a:r>
          </a:p>
          <a:p>
            <a:pPr marL="393700" lvl="1" indent="0" eaLnBrk="1" hangingPunct="1">
              <a:buNone/>
            </a:pPr>
            <a:endParaRPr lang="en-US" altLang="en-US" dirty="0">
              <a:ea typeface="Arial" panose="020B0604020202020204" pitchFamily="34" charset="0"/>
            </a:endParaRPr>
          </a:p>
          <a:p>
            <a:pPr eaLnBrk="1" hangingPunct="1"/>
            <a:r>
              <a:rPr lang="en-US" altLang="en-US" dirty="0">
                <a:ea typeface="ＭＳ Ｐゴシック" panose="020B0600070205080204" pitchFamily="34" charset="-128"/>
              </a:rPr>
              <a:t>Neutron</a:t>
            </a:r>
          </a:p>
          <a:p>
            <a:pPr marL="547688" lvl="2" indent="-273050" eaLnBrk="1" hangingPunct="1">
              <a:buClr>
                <a:srgbClr val="0BD0D9"/>
              </a:buClr>
              <a:buSzPct val="95000"/>
            </a:pPr>
            <a:r>
              <a:rPr lang="en-US" altLang="en-US" sz="2400" dirty="0" err="1">
                <a:ea typeface="Arial" panose="020B0604020202020204" pitchFamily="34" charset="0"/>
              </a:rPr>
              <a:t>m</a:t>
            </a:r>
            <a:r>
              <a:rPr lang="en-US" altLang="en-US" sz="2400" baseline="-25000" dirty="0" err="1">
                <a:ea typeface="Arial" panose="020B0604020202020204" pitchFamily="34" charset="0"/>
              </a:rPr>
              <a:t>n</a:t>
            </a:r>
            <a:r>
              <a:rPr lang="en-US" altLang="en-US" sz="2400" dirty="0">
                <a:ea typeface="Arial" panose="020B0604020202020204" pitchFamily="34" charset="0"/>
              </a:rPr>
              <a:t> = 1.675 x 10</a:t>
            </a:r>
            <a:r>
              <a:rPr lang="en-US" altLang="en-US" sz="2400" baseline="30000" dirty="0">
                <a:ea typeface="Arial" panose="020B0604020202020204" pitchFamily="34" charset="0"/>
              </a:rPr>
              <a:t>-27</a:t>
            </a:r>
            <a:r>
              <a:rPr lang="en-US" altLang="en-US" sz="2400" dirty="0">
                <a:ea typeface="Arial" panose="020B0604020202020204" pitchFamily="34" charset="0"/>
              </a:rPr>
              <a:t> kg</a:t>
            </a:r>
          </a:p>
          <a:p>
            <a:pPr marL="547688" lvl="2" indent="-273050" eaLnBrk="1" hangingPunct="1">
              <a:buClr>
                <a:srgbClr val="0BD0D9"/>
              </a:buClr>
              <a:buSzPct val="95000"/>
            </a:pPr>
            <a:r>
              <a:rPr lang="en-US" altLang="en-US" sz="2400" dirty="0">
                <a:ea typeface="Arial" panose="020B0604020202020204" pitchFamily="34" charset="0"/>
              </a:rPr>
              <a:t>Electrically neutral</a:t>
            </a:r>
          </a:p>
        </p:txBody>
      </p:sp>
      <p:sp>
        <p:nvSpPr>
          <p:cNvPr id="8196" name="TextBox 3">
            <a:extLst>
              <a:ext uri="{FF2B5EF4-FFF2-40B4-BE49-F238E27FC236}">
                <a16:creationId xmlns:a16="http://schemas.microsoft.com/office/drawing/2014/main" id="{98A5A8E2-38FB-886D-AA4A-C8E73E96AA8F}"/>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380B39A-6281-B400-0C1D-5622A59A2352}"/>
              </a:ext>
            </a:extLst>
          </p:cNvPr>
          <p:cNvSpPr>
            <a:spLocks noGrp="1"/>
          </p:cNvSpPr>
          <p:nvPr>
            <p:ph type="title"/>
          </p:nvPr>
        </p:nvSpPr>
        <p:spPr>
          <a:xfrm>
            <a:off x="457200" y="23813"/>
            <a:ext cx="8229600" cy="890587"/>
          </a:xfrm>
        </p:spPr>
        <p:txBody>
          <a:bodyPr/>
          <a:lstStyle/>
          <a:p>
            <a:pPr eaLnBrk="1" hangingPunct="1"/>
            <a:r>
              <a:rPr lang="en-US" altLang="en-US">
                <a:ea typeface="ＭＳ Ｐゴシック" panose="020B0600070205080204" pitchFamily="34" charset="-128"/>
              </a:rPr>
              <a:t>Gamma Decay</a:t>
            </a:r>
          </a:p>
        </p:txBody>
      </p:sp>
      <p:pic>
        <p:nvPicPr>
          <p:cNvPr id="41987" name="Picture 7" descr="30p1055_f07">
            <a:extLst>
              <a:ext uri="{FF2B5EF4-FFF2-40B4-BE49-F238E27FC236}">
                <a16:creationId xmlns:a16="http://schemas.microsoft.com/office/drawing/2014/main" id="{12CCA799-C270-DEBB-320D-80463D1DE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49530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a:extLst>
              <a:ext uri="{FF2B5EF4-FFF2-40B4-BE49-F238E27FC236}">
                <a16:creationId xmlns:a16="http://schemas.microsoft.com/office/drawing/2014/main" id="{F860C719-52DD-875C-0538-40789C68E42A}"/>
              </a:ext>
            </a:extLst>
          </p:cNvPr>
          <p:cNvSpPr txBox="1">
            <a:spLocks noChangeArrowheads="1"/>
          </p:cNvSpPr>
          <p:nvPr/>
        </p:nvSpPr>
        <p:spPr bwMode="auto">
          <a:xfrm>
            <a:off x="876300" y="58674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en-US">
                <a:cs typeface="Arial" panose="020B0604020202020204" pitchFamily="34" charset="0"/>
              </a:rPr>
              <a:t>Parent nucleus </a:t>
            </a:r>
            <a:r>
              <a:rPr lang="en-US" altLang="en-US"/>
              <a:t>→</a:t>
            </a:r>
            <a:r>
              <a:rPr lang="en-US" altLang="en-US">
                <a:cs typeface="Arial" panose="020B0604020202020204" pitchFamily="34" charset="0"/>
              </a:rPr>
              <a:t> daughter nucleus + gamma ray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7B3EC67D-3FDC-FD9E-A5DE-0486EC8C83D3}"/>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Gamma Rays and Energy Levels</a:t>
            </a:r>
          </a:p>
        </p:txBody>
      </p:sp>
      <p:sp>
        <p:nvSpPr>
          <p:cNvPr id="43011" name="Content Placeholder 2">
            <a:extLst>
              <a:ext uri="{FF2B5EF4-FFF2-40B4-BE49-F238E27FC236}">
                <a16:creationId xmlns:a16="http://schemas.microsoft.com/office/drawing/2014/main" id="{1B9D4177-B600-0177-342B-4B54F0BEEFB8}"/>
              </a:ext>
            </a:extLst>
          </p:cNvPr>
          <p:cNvSpPr>
            <a:spLocks noGrp="1"/>
          </p:cNvSpPr>
          <p:nvPr>
            <p:ph sz="half" idx="1"/>
          </p:nvPr>
        </p:nvSpPr>
        <p:spPr>
          <a:xfrm>
            <a:off x="457200" y="1219200"/>
            <a:ext cx="4038600" cy="5135563"/>
          </a:xfrm>
        </p:spPr>
        <p:txBody>
          <a:bodyPr/>
          <a:lstStyle/>
          <a:p>
            <a:r>
              <a:rPr lang="en-US" altLang="en-US">
                <a:ea typeface="ＭＳ Ｐゴシック" panose="020B0600070205080204" pitchFamily="34" charset="-128"/>
              </a:rPr>
              <a:t>The excited nucleus can emit gamma rays with many different energies</a:t>
            </a:r>
          </a:p>
          <a:p>
            <a:pPr lvl="1"/>
            <a:r>
              <a:rPr lang="en-US" altLang="en-US">
                <a:ea typeface="Arial" panose="020B0604020202020204" pitchFamily="34" charset="0"/>
              </a:rPr>
              <a:t>Depends on which excited and final states are involved</a:t>
            </a:r>
          </a:p>
          <a:p>
            <a:r>
              <a:rPr lang="en-US" altLang="en-US">
                <a:ea typeface="ＭＳ Ｐゴシック" panose="020B0600070205080204" pitchFamily="34" charset="-128"/>
              </a:rPr>
              <a:t>Typical gamma rays have energies from about 10 keV to 100 MeV or higher</a:t>
            </a:r>
          </a:p>
        </p:txBody>
      </p:sp>
      <p:sp>
        <p:nvSpPr>
          <p:cNvPr id="43012" name="TextBox 4">
            <a:extLst>
              <a:ext uri="{FF2B5EF4-FFF2-40B4-BE49-F238E27FC236}">
                <a16:creationId xmlns:a16="http://schemas.microsoft.com/office/drawing/2014/main" id="{B3B5C113-B2A9-CA20-8384-8A850EB6C89A}"/>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pic>
        <p:nvPicPr>
          <p:cNvPr id="43013" name="Picture 6" descr="30p1056_f08">
            <a:extLst>
              <a:ext uri="{FF2B5EF4-FFF2-40B4-BE49-F238E27FC236}">
                <a16:creationId xmlns:a16="http://schemas.microsoft.com/office/drawing/2014/main" id="{9A82B4E5-37B9-6DE3-0018-514A1AD6B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19200"/>
            <a:ext cx="3673475"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61FF4F6-BC9A-3356-BF14-2E6B004B9515}"/>
              </a:ext>
            </a:extLst>
          </p:cNvPr>
          <p:cNvSpPr>
            <a:spLocks noGrp="1"/>
          </p:cNvSpPr>
          <p:nvPr>
            <p:ph type="title"/>
          </p:nvPr>
        </p:nvSpPr>
        <p:spPr/>
        <p:txBody>
          <a:bodyPr/>
          <a:lstStyle/>
          <a:p>
            <a:pPr eaLnBrk="1" hangingPunct="1"/>
            <a:r>
              <a:rPr lang="en-US" altLang="en-US">
                <a:ea typeface="ＭＳ Ｐゴシック" panose="020B0600070205080204" pitchFamily="34" charset="-128"/>
              </a:rPr>
              <a:t>Gamma Rays vs. X-rays</a:t>
            </a:r>
          </a:p>
        </p:txBody>
      </p:sp>
      <p:sp>
        <p:nvSpPr>
          <p:cNvPr id="41987" name="Content Placeholder 2">
            <a:extLst>
              <a:ext uri="{FF2B5EF4-FFF2-40B4-BE49-F238E27FC236}">
                <a16:creationId xmlns:a16="http://schemas.microsoft.com/office/drawing/2014/main" id="{8B6D046B-4D3E-C19B-B6F4-9D6730FEDF56}"/>
              </a:ext>
            </a:extLst>
          </p:cNvPr>
          <p:cNvSpPr>
            <a:spLocks noGrp="1"/>
          </p:cNvSpPr>
          <p:nvPr>
            <p:ph idx="1"/>
          </p:nvPr>
        </p:nvSpPr>
        <p:spPr/>
        <p:txBody>
          <a:bodyPr/>
          <a:lstStyle/>
          <a:p>
            <a:pPr eaLnBrk="1" hangingPunct="1"/>
            <a:r>
              <a:rPr lang="en-US" altLang="en-US">
                <a:ea typeface="ＭＳ Ｐゴシック" panose="020B0600070205080204" pitchFamily="34" charset="-128"/>
              </a:rPr>
              <a:t>Gamma rays and X-rays are both portions of the electromagnetic spectrum</a:t>
            </a:r>
          </a:p>
          <a:p>
            <a:pPr eaLnBrk="1" hangingPunct="1"/>
            <a:r>
              <a:rPr lang="en-US" altLang="en-US">
                <a:ea typeface="ＭＳ Ｐゴシック" panose="020B0600070205080204" pitchFamily="34" charset="-128"/>
              </a:rPr>
              <a:t>Their energy ranges overlap</a:t>
            </a:r>
          </a:p>
          <a:p>
            <a:pPr eaLnBrk="1" hangingPunct="1"/>
            <a:r>
              <a:rPr lang="en-US" altLang="en-US">
                <a:ea typeface="ＭＳ Ｐゴシック" panose="020B0600070205080204" pitchFamily="34" charset="-128"/>
              </a:rPr>
              <a:t>By convention, the distinction is based on the origin of the radiation</a:t>
            </a:r>
          </a:p>
          <a:p>
            <a:pPr lvl="1" eaLnBrk="1" hangingPunct="1"/>
            <a:r>
              <a:rPr lang="en-US" altLang="en-US">
                <a:ea typeface="Arial" panose="020B0604020202020204" pitchFamily="34" charset="0"/>
              </a:rPr>
              <a:t>Gamma rays are produced in nuclear reactions</a:t>
            </a:r>
          </a:p>
          <a:p>
            <a:pPr lvl="1" eaLnBrk="1" hangingPunct="1"/>
            <a:r>
              <a:rPr lang="en-US" altLang="en-US">
                <a:ea typeface="Arial" panose="020B0604020202020204" pitchFamily="34" charset="0"/>
              </a:rPr>
              <a:t>X-rays are generated by processes involving atomic electrons</a:t>
            </a:r>
          </a:p>
        </p:txBody>
      </p:sp>
      <p:sp>
        <p:nvSpPr>
          <p:cNvPr id="44036" name="TextBox 3">
            <a:extLst>
              <a:ext uri="{FF2B5EF4-FFF2-40B4-BE49-F238E27FC236}">
                <a16:creationId xmlns:a16="http://schemas.microsoft.com/office/drawing/2014/main" id="{05E1E281-8A20-D9E5-A00E-46957D8CFD80}"/>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987">
                                            <p:txEl>
                                              <p:pRg st="3" end="3"/>
                                            </p:txEl>
                                          </p:spTgt>
                                        </p:tgtEl>
                                        <p:attrNameLst>
                                          <p:attrName>style.visibility</p:attrName>
                                        </p:attrNameLst>
                                      </p:cBhvr>
                                      <p:to>
                                        <p:strVal val="visible"/>
                                      </p:to>
                                    </p:set>
                                    <p:anim calcmode="lin" valueType="num">
                                      <p:cBhvr additive="base">
                                        <p:cTn id="23"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98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 calcmode="lin" valueType="num">
                                      <p:cBhvr additive="base">
                                        <p:cTn id="27"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CD62F8E-8F0B-39C3-3E63-D2C7B28542D3}"/>
              </a:ext>
            </a:extLst>
          </p:cNvPr>
          <p:cNvSpPr>
            <a:spLocks noGrp="1"/>
          </p:cNvSpPr>
          <p:nvPr>
            <p:ph type="title"/>
          </p:nvPr>
        </p:nvSpPr>
        <p:spPr/>
        <p:txBody>
          <a:bodyPr/>
          <a:lstStyle/>
          <a:p>
            <a:pPr eaLnBrk="1" hangingPunct="1"/>
            <a:r>
              <a:rPr lang="en-US" altLang="en-US">
                <a:ea typeface="ＭＳ Ｐゴシック" panose="020B0600070205080204" pitchFamily="34" charset="-128"/>
              </a:rPr>
              <a:t>Conservation Rules</a:t>
            </a:r>
          </a:p>
        </p:txBody>
      </p:sp>
      <p:sp>
        <p:nvSpPr>
          <p:cNvPr id="45059" name="Content Placeholder 2">
            <a:extLst>
              <a:ext uri="{FF2B5EF4-FFF2-40B4-BE49-F238E27FC236}">
                <a16:creationId xmlns:a16="http://schemas.microsoft.com/office/drawing/2014/main" id="{20B92D60-9D91-92D8-2B43-1C22D996791E}"/>
              </a:ext>
            </a:extLst>
          </p:cNvPr>
          <p:cNvSpPr>
            <a:spLocks noGrp="1"/>
          </p:cNvSpPr>
          <p:nvPr>
            <p:ph idx="1"/>
          </p:nvPr>
        </p:nvSpPr>
        <p:spPr/>
        <p:txBody>
          <a:bodyPr/>
          <a:lstStyle/>
          <a:p>
            <a:pPr eaLnBrk="1" hangingPunct="1"/>
            <a:r>
              <a:rPr lang="en-US" altLang="en-US">
                <a:ea typeface="ＭＳ Ｐゴシック" panose="020B0600070205080204" pitchFamily="34" charset="-128"/>
              </a:rPr>
              <a:t>Conservation of mass-energy</a:t>
            </a:r>
          </a:p>
          <a:p>
            <a:pPr lvl="1" eaLnBrk="1" hangingPunct="1"/>
            <a:r>
              <a:rPr lang="en-US" altLang="en-US">
                <a:ea typeface="Arial" panose="020B0604020202020204" pitchFamily="34" charset="0"/>
              </a:rPr>
              <a:t>The total energy at the start of the decay must equal the total energy at the end of the decay</a:t>
            </a:r>
          </a:p>
          <a:p>
            <a:pPr lvl="1" eaLnBrk="1" hangingPunct="1"/>
            <a:r>
              <a:rPr lang="en-US" altLang="en-US">
                <a:ea typeface="Arial" panose="020B0604020202020204" pitchFamily="34" charset="0"/>
              </a:rPr>
              <a:t>You must also account for the conversion of mass to energy and energy to mass</a:t>
            </a:r>
          </a:p>
          <a:p>
            <a:pPr eaLnBrk="1" hangingPunct="1"/>
            <a:r>
              <a:rPr lang="en-US" altLang="en-US">
                <a:ea typeface="ＭＳ Ｐゴシック" panose="020B0600070205080204" pitchFamily="34" charset="-128"/>
              </a:rPr>
              <a:t>Conservation of momentum</a:t>
            </a:r>
          </a:p>
          <a:p>
            <a:pPr eaLnBrk="1" hangingPunct="1"/>
            <a:r>
              <a:rPr lang="en-US" altLang="en-US">
                <a:ea typeface="ＭＳ Ｐゴシック" panose="020B0600070205080204" pitchFamily="34" charset="-128"/>
              </a:rPr>
              <a:t>Conservation of electric charge</a:t>
            </a:r>
          </a:p>
          <a:p>
            <a:pPr lvl="1" eaLnBrk="1" hangingPunct="1"/>
            <a:r>
              <a:rPr lang="en-US" altLang="en-US">
                <a:ea typeface="Arial" panose="020B0604020202020204" pitchFamily="34" charset="0"/>
              </a:rPr>
              <a:t>The total number of charged particles may change, but the total amount of charge will not</a:t>
            </a:r>
          </a:p>
          <a:p>
            <a:pPr eaLnBrk="1" hangingPunct="1"/>
            <a:r>
              <a:rPr lang="en-US" altLang="en-US">
                <a:ea typeface="ＭＳ Ｐゴシック" panose="020B0600070205080204" pitchFamily="34" charset="-128"/>
              </a:rPr>
              <a:t>Conservation of nucleon number</a:t>
            </a:r>
          </a:p>
        </p:txBody>
      </p:sp>
      <p:sp>
        <p:nvSpPr>
          <p:cNvPr id="45060" name="TextBox 3">
            <a:extLst>
              <a:ext uri="{FF2B5EF4-FFF2-40B4-BE49-F238E27FC236}">
                <a16:creationId xmlns:a16="http://schemas.microsoft.com/office/drawing/2014/main" id="{DF949D66-8A42-546E-3A9B-0CB86D9C8EB3}"/>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21DF8B4-F09C-0446-B597-4587DC5D0225}"/>
              </a:ext>
            </a:extLst>
          </p:cNvPr>
          <p:cNvSpPr>
            <a:spLocks noGrp="1"/>
          </p:cNvSpPr>
          <p:nvPr>
            <p:ph type="title"/>
          </p:nvPr>
        </p:nvSpPr>
        <p:spPr/>
        <p:txBody>
          <a:bodyPr/>
          <a:lstStyle/>
          <a:p>
            <a:pPr eaLnBrk="1" hangingPunct="1"/>
            <a:r>
              <a:rPr lang="en-US" altLang="en-US">
                <a:ea typeface="ＭＳ Ｐゴシック" panose="020B0600070205080204" pitchFamily="34" charset="-128"/>
              </a:rPr>
              <a:t>Radioactive Decay Series</a:t>
            </a:r>
          </a:p>
        </p:txBody>
      </p:sp>
      <p:sp>
        <p:nvSpPr>
          <p:cNvPr id="46083" name="Content Placeholder 2">
            <a:extLst>
              <a:ext uri="{FF2B5EF4-FFF2-40B4-BE49-F238E27FC236}">
                <a16:creationId xmlns:a16="http://schemas.microsoft.com/office/drawing/2014/main" id="{79E0C3D0-7531-2CC5-5BAC-8EB0B73F7DB3}"/>
              </a:ext>
            </a:extLst>
          </p:cNvPr>
          <p:cNvSpPr>
            <a:spLocks noGrp="1"/>
          </p:cNvSpPr>
          <p:nvPr>
            <p:ph idx="1"/>
          </p:nvPr>
        </p:nvSpPr>
        <p:spPr/>
        <p:txBody>
          <a:bodyPr/>
          <a:lstStyle/>
          <a:p>
            <a:pPr eaLnBrk="1" hangingPunct="1"/>
            <a:r>
              <a:rPr lang="en-US" altLang="en-US">
                <a:ea typeface="ＭＳ Ｐゴシック" panose="020B0600070205080204" pitchFamily="34" charset="-128"/>
              </a:rPr>
              <a:t>When a nucleus undergoes a radioactive decay, it may be converted into another type nucleus</a:t>
            </a:r>
          </a:p>
          <a:p>
            <a:pPr lvl="1" eaLnBrk="1" hangingPunct="1"/>
            <a:r>
              <a:rPr lang="en-US" altLang="en-US">
                <a:ea typeface="Arial" panose="020B0604020202020204" pitchFamily="34" charset="0"/>
              </a:rPr>
              <a:t>If the process involves alpha or beta emissions</a:t>
            </a:r>
          </a:p>
          <a:p>
            <a:pPr eaLnBrk="1" hangingPunct="1"/>
            <a:r>
              <a:rPr lang="en-US" altLang="en-US">
                <a:ea typeface="ＭＳ Ｐゴシック" panose="020B0600070205080204" pitchFamily="34" charset="-128"/>
              </a:rPr>
              <a:t>The decay reactions often continue through numerous steps</a:t>
            </a:r>
          </a:p>
          <a:p>
            <a:pPr eaLnBrk="1" hangingPunct="1"/>
            <a:r>
              <a:rPr lang="en-US" altLang="en-US">
                <a:ea typeface="ＭＳ Ｐゴシック" panose="020B0600070205080204" pitchFamily="34" charset="-128"/>
              </a:rPr>
              <a:t>Eventually, a stable daughter nucleus is produced</a:t>
            </a:r>
          </a:p>
        </p:txBody>
      </p:sp>
      <p:sp>
        <p:nvSpPr>
          <p:cNvPr id="46084" name="TextBox 3">
            <a:extLst>
              <a:ext uri="{FF2B5EF4-FFF2-40B4-BE49-F238E27FC236}">
                <a16:creationId xmlns:a16="http://schemas.microsoft.com/office/drawing/2014/main" id="{46EA13DD-3DC9-BA36-6647-328D85E08B3F}"/>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E10B05AF-7752-49E4-80F2-1CB7D7D41629}"/>
              </a:ext>
            </a:extLst>
          </p:cNvPr>
          <p:cNvSpPr>
            <a:spLocks noGrp="1"/>
          </p:cNvSpPr>
          <p:nvPr>
            <p:ph type="title"/>
          </p:nvPr>
        </p:nvSpPr>
        <p:spPr>
          <a:xfrm>
            <a:off x="457200" y="23813"/>
            <a:ext cx="8229600" cy="890587"/>
          </a:xfrm>
        </p:spPr>
        <p:txBody>
          <a:bodyPr/>
          <a:lstStyle/>
          <a:p>
            <a:r>
              <a:rPr lang="en-US" altLang="en-US" sz="3200">
                <a:ea typeface="ＭＳ Ｐゴシック" panose="020B0600070205080204" pitchFamily="34" charset="-128"/>
              </a:rPr>
              <a:t>Decay Series, Example (Uranium Series)</a:t>
            </a:r>
          </a:p>
        </p:txBody>
      </p:sp>
      <p:sp>
        <p:nvSpPr>
          <p:cNvPr id="47107" name="TextBox 4">
            <a:extLst>
              <a:ext uri="{FF2B5EF4-FFF2-40B4-BE49-F238E27FC236}">
                <a16:creationId xmlns:a16="http://schemas.microsoft.com/office/drawing/2014/main" id="{CB9A931F-863B-DA79-E04D-9382438609B6}"/>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pic>
        <p:nvPicPr>
          <p:cNvPr id="47108" name="Picture 8" descr="30p1057_f09">
            <a:extLst>
              <a:ext uri="{FF2B5EF4-FFF2-40B4-BE49-F238E27FC236}">
                <a16:creationId xmlns:a16="http://schemas.microsoft.com/office/drawing/2014/main" id="{A9D5B6E4-EAF0-7E3C-4AF3-94EED8E0B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00125"/>
            <a:ext cx="601980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E9CB1577-BBEF-99C9-7A99-B50E35DA4B1C}"/>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Energy in a Nuclear Reaction</a:t>
            </a:r>
          </a:p>
        </p:txBody>
      </p:sp>
      <p:sp>
        <p:nvSpPr>
          <p:cNvPr id="47107" name="Content Placeholder 3">
            <a:extLst>
              <a:ext uri="{FF2B5EF4-FFF2-40B4-BE49-F238E27FC236}">
                <a16:creationId xmlns:a16="http://schemas.microsoft.com/office/drawing/2014/main" id="{AC3A91A0-19B7-5195-FABB-A416E933EDF6}"/>
              </a:ext>
            </a:extLst>
          </p:cNvPr>
          <p:cNvSpPr>
            <a:spLocks noGrp="1"/>
          </p:cNvSpPr>
          <p:nvPr>
            <p:ph sz="half" idx="1"/>
          </p:nvPr>
        </p:nvSpPr>
        <p:spPr>
          <a:xfrm>
            <a:off x="457200" y="1219200"/>
            <a:ext cx="4038600" cy="5135563"/>
          </a:xfrm>
        </p:spPr>
        <p:txBody>
          <a:bodyPr/>
          <a:lstStyle/>
          <a:p>
            <a:r>
              <a:rPr lang="en-US" altLang="en-US">
                <a:ea typeface="ＭＳ Ｐゴシック" panose="020B0600070205080204" pitchFamily="34" charset="-128"/>
              </a:rPr>
              <a:t>Total mass before = 226.0234 u</a:t>
            </a:r>
          </a:p>
          <a:p>
            <a:r>
              <a:rPr lang="en-US" altLang="en-US">
                <a:ea typeface="ＭＳ Ｐゴシック" panose="020B0600070205080204" pitchFamily="34" charset="-128"/>
              </a:rPr>
              <a:t>Total mass after = 226.0202 u</a:t>
            </a:r>
          </a:p>
          <a:p>
            <a:r>
              <a:rPr lang="en-US" altLang="en-US">
                <a:ea typeface="ＭＳ Ｐゴシック" panose="020B0600070205080204" pitchFamily="34" charset="-128"/>
              </a:rPr>
              <a:t>E</a:t>
            </a:r>
            <a:r>
              <a:rPr lang="en-US" altLang="en-US" baseline="-25000">
                <a:ea typeface="ＭＳ Ｐゴシック" panose="020B0600070205080204" pitchFamily="34" charset="-128"/>
              </a:rPr>
              <a:t>reaction</a:t>
            </a:r>
            <a:r>
              <a:rPr lang="en-US" altLang="en-US">
                <a:ea typeface="ＭＳ Ｐゴシック" panose="020B0600070205080204" pitchFamily="34" charset="-128"/>
              </a:rPr>
              <a:t> = 4.8 MeV</a:t>
            </a:r>
          </a:p>
          <a:p>
            <a:r>
              <a:rPr lang="en-US" altLang="en-US">
                <a:ea typeface="ＭＳ Ｐゴシック" panose="020B0600070205080204" pitchFamily="34" charset="-128"/>
              </a:rPr>
              <a:t>This energy is typically released as kinetic energy of the products</a:t>
            </a:r>
          </a:p>
          <a:p>
            <a:r>
              <a:rPr lang="en-US" altLang="en-US">
                <a:ea typeface="ＭＳ Ｐゴシック" panose="020B0600070205080204" pitchFamily="34" charset="-128"/>
              </a:rPr>
              <a:t>To conserve momentum, the products are emitted in opposite directions</a:t>
            </a:r>
          </a:p>
        </p:txBody>
      </p:sp>
      <p:sp>
        <p:nvSpPr>
          <p:cNvPr id="48132" name="TextBox 5">
            <a:extLst>
              <a:ext uri="{FF2B5EF4-FFF2-40B4-BE49-F238E27FC236}">
                <a16:creationId xmlns:a16="http://schemas.microsoft.com/office/drawing/2014/main" id="{78B9FB36-8124-CF5F-4E65-8B81402CF7CD}"/>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pic>
        <p:nvPicPr>
          <p:cNvPr id="48133" name="Picture 6" descr="30p1058_f11">
            <a:extLst>
              <a:ext uri="{FF2B5EF4-FFF2-40B4-BE49-F238E27FC236}">
                <a16:creationId xmlns:a16="http://schemas.microsoft.com/office/drawing/2014/main" id="{264DF874-0B0F-CFFD-D82D-2808F441D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19200"/>
            <a:ext cx="37433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1000"/>
                                        <p:tgtEl>
                                          <p:spTgt spid="47107">
                                            <p:txEl>
                                              <p:pRg st="0" end="0"/>
                                            </p:txEl>
                                          </p:spTgt>
                                        </p:tgtEl>
                                      </p:cBhvr>
                                    </p:animEffect>
                                    <p:anim calcmode="lin" valueType="num">
                                      <p:cBhvr>
                                        <p:cTn id="8" dur="10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1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107">
                                            <p:txEl>
                                              <p:pRg st="1" end="1"/>
                                            </p:txEl>
                                          </p:spTgt>
                                        </p:tgtEl>
                                        <p:attrNameLst>
                                          <p:attrName>style.visibility</p:attrName>
                                        </p:attrNameLst>
                                      </p:cBhvr>
                                      <p:to>
                                        <p:strVal val="visible"/>
                                      </p:to>
                                    </p:set>
                                    <p:animEffect transition="in" filter="fade">
                                      <p:cBhvr>
                                        <p:cTn id="14" dur="1000"/>
                                        <p:tgtEl>
                                          <p:spTgt spid="47107">
                                            <p:txEl>
                                              <p:pRg st="1" end="1"/>
                                            </p:txEl>
                                          </p:spTgt>
                                        </p:tgtEl>
                                      </p:cBhvr>
                                    </p:animEffect>
                                    <p:anim calcmode="lin" valueType="num">
                                      <p:cBhvr>
                                        <p:cTn id="15" dur="10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1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107">
                                            <p:txEl>
                                              <p:pRg st="2" end="2"/>
                                            </p:txEl>
                                          </p:spTgt>
                                        </p:tgtEl>
                                        <p:attrNameLst>
                                          <p:attrName>style.visibility</p:attrName>
                                        </p:attrNameLst>
                                      </p:cBhvr>
                                      <p:to>
                                        <p:strVal val="visible"/>
                                      </p:to>
                                    </p:set>
                                    <p:animEffect transition="in" filter="fade">
                                      <p:cBhvr>
                                        <p:cTn id="21" dur="1000"/>
                                        <p:tgtEl>
                                          <p:spTgt spid="47107">
                                            <p:txEl>
                                              <p:pRg st="2" end="2"/>
                                            </p:txEl>
                                          </p:spTgt>
                                        </p:tgtEl>
                                      </p:cBhvr>
                                    </p:animEffect>
                                    <p:anim calcmode="lin" valueType="num">
                                      <p:cBhvr>
                                        <p:cTn id="22" dur="10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1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7107">
                                            <p:txEl>
                                              <p:pRg st="3" end="3"/>
                                            </p:txEl>
                                          </p:spTgt>
                                        </p:tgtEl>
                                        <p:attrNameLst>
                                          <p:attrName>style.visibility</p:attrName>
                                        </p:attrNameLst>
                                      </p:cBhvr>
                                      <p:to>
                                        <p:strVal val="visible"/>
                                      </p:to>
                                    </p:set>
                                    <p:animEffect transition="in" filter="fade">
                                      <p:cBhvr>
                                        <p:cTn id="28" dur="1000"/>
                                        <p:tgtEl>
                                          <p:spTgt spid="47107">
                                            <p:txEl>
                                              <p:pRg st="3" end="3"/>
                                            </p:txEl>
                                          </p:spTgt>
                                        </p:tgtEl>
                                      </p:cBhvr>
                                    </p:animEffect>
                                    <p:anim calcmode="lin" valueType="num">
                                      <p:cBhvr>
                                        <p:cTn id="29" dur="10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1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107">
                                            <p:txEl>
                                              <p:pRg st="4" end="4"/>
                                            </p:txEl>
                                          </p:spTgt>
                                        </p:tgtEl>
                                        <p:attrNameLst>
                                          <p:attrName>style.visibility</p:attrName>
                                        </p:attrNameLst>
                                      </p:cBhvr>
                                      <p:to>
                                        <p:strVal val="visible"/>
                                      </p:to>
                                    </p:set>
                                    <p:animEffect transition="in" filter="fade">
                                      <p:cBhvr>
                                        <p:cTn id="35" dur="1000"/>
                                        <p:tgtEl>
                                          <p:spTgt spid="47107">
                                            <p:txEl>
                                              <p:pRg st="4" end="4"/>
                                            </p:txEl>
                                          </p:spTgt>
                                        </p:tgtEl>
                                      </p:cBhvr>
                                    </p:animEffect>
                                    <p:anim calcmode="lin" valueType="num">
                                      <p:cBhvr>
                                        <p:cTn id="36" dur="10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10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binding energy ">
            <a:extLst>
              <a:ext uri="{FF2B5EF4-FFF2-40B4-BE49-F238E27FC236}">
                <a16:creationId xmlns:a16="http://schemas.microsoft.com/office/drawing/2014/main" id="{234F5D59-C554-8D01-C741-0072D487D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096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4E1257B4-565D-D8EC-EE5F-9FEF96F1805B}"/>
              </a:ext>
            </a:extLst>
          </p:cNvPr>
          <p:cNvSpPr txBox="1">
            <a:spLocks noChangeArrowheads="1"/>
          </p:cNvSpPr>
          <p:nvPr/>
        </p:nvSpPr>
        <p:spPr bwMode="auto">
          <a:xfrm>
            <a:off x="609600" y="228600"/>
            <a:ext cx="5211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dirty="0">
                <a:solidFill>
                  <a:schemeClr val="bg1"/>
                </a:solidFill>
              </a:rPr>
              <a:t>Problem based Learning</a:t>
            </a:r>
          </a:p>
        </p:txBody>
      </p:sp>
      <p:sp>
        <p:nvSpPr>
          <p:cNvPr id="50179" name="TextBox 2">
            <a:extLst>
              <a:ext uri="{FF2B5EF4-FFF2-40B4-BE49-F238E27FC236}">
                <a16:creationId xmlns:a16="http://schemas.microsoft.com/office/drawing/2014/main" id="{3F9DEA1B-9D35-9A4B-2BD0-325DAAFE4EE4}"/>
              </a:ext>
            </a:extLst>
          </p:cNvPr>
          <p:cNvSpPr txBox="1">
            <a:spLocks noChangeArrowheads="1"/>
          </p:cNvSpPr>
          <p:nvPr/>
        </p:nvSpPr>
        <p:spPr bwMode="auto">
          <a:xfrm>
            <a:off x="33339" y="1066800"/>
            <a:ext cx="91106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dirty="0"/>
              <a:t>(a) A beta particle emitted during a nuclear decay has a kinetic energy of 50,000 eV. What is its speed?</a:t>
            </a:r>
          </a:p>
          <a:p>
            <a:pPr>
              <a:spcBef>
                <a:spcPct val="0"/>
              </a:spcBef>
              <a:buClrTx/>
              <a:buSzTx/>
              <a:buFontTx/>
              <a:buNone/>
            </a:pPr>
            <a:r>
              <a:rPr lang="en-US" altLang="en-US" sz="2400" dirty="0"/>
              <a:t>m</a:t>
            </a:r>
            <a:r>
              <a:rPr lang="en-US" altLang="en-US" sz="2400" baseline="-25000" dirty="0"/>
              <a:t>e</a:t>
            </a:r>
            <a:r>
              <a:rPr lang="en-US" altLang="en-US" sz="2400" dirty="0"/>
              <a:t> = 9.109 ×10</a:t>
            </a:r>
            <a:r>
              <a:rPr lang="en-US" altLang="en-US" sz="2400" baseline="30000" dirty="0"/>
              <a:t>-31</a:t>
            </a:r>
            <a:r>
              <a:rPr lang="en-US" altLang="en-US" sz="2400" dirty="0"/>
              <a:t> kg </a:t>
            </a:r>
          </a:p>
          <a:p>
            <a:pPr>
              <a:spcBef>
                <a:spcPct val="0"/>
              </a:spcBef>
              <a:buClrTx/>
              <a:buSzTx/>
              <a:buFontTx/>
              <a:buNone/>
            </a:pPr>
            <a:r>
              <a:rPr lang="en-US" altLang="en-US" sz="2400" dirty="0"/>
              <a:t>(Compare relativistic calculation vs non-relativistic calculations)</a:t>
            </a:r>
          </a:p>
          <a:p>
            <a:pPr>
              <a:spcBef>
                <a:spcPct val="0"/>
              </a:spcBef>
              <a:buClrTx/>
              <a:buSzTx/>
              <a:buFontTx/>
              <a:buNone/>
            </a:pPr>
            <a:endParaRPr lang="en-US" altLang="en-US" sz="2400" dirty="0"/>
          </a:p>
          <a:p>
            <a:pPr>
              <a:spcBef>
                <a:spcPct val="0"/>
              </a:spcBef>
              <a:buClrTx/>
              <a:buSzTx/>
              <a:buFontTx/>
              <a:buNone/>
            </a:pPr>
            <a:endParaRPr lang="en-US" altLang="en-US" sz="2400" dirty="0"/>
          </a:p>
          <a:p>
            <a:pPr>
              <a:spcBef>
                <a:spcPct val="0"/>
              </a:spcBef>
              <a:buClrTx/>
              <a:buSzTx/>
              <a:buFontTx/>
              <a:buNone/>
            </a:pPr>
            <a:endParaRPr lang="en-US" altLang="en-US" sz="2400" dirty="0"/>
          </a:p>
          <a:p>
            <a:pPr>
              <a:spcBef>
                <a:spcPct val="0"/>
              </a:spcBef>
              <a:buClrTx/>
              <a:buSzTx/>
              <a:buFontTx/>
              <a:buNone/>
            </a:pPr>
            <a:r>
              <a:rPr lang="en-US" altLang="en-US" sz="2400" dirty="0"/>
              <a:t>(b) Complete the following reactions.</a:t>
            </a:r>
          </a:p>
          <a:p>
            <a:pPr>
              <a:spcBef>
                <a:spcPct val="0"/>
              </a:spcBef>
              <a:buClrTx/>
              <a:buSzTx/>
              <a:buFontTx/>
              <a:buNone/>
            </a:pPr>
            <a:endParaRPr lang="en-US" altLang="en-US" sz="2400" dirty="0"/>
          </a:p>
        </p:txBody>
      </p:sp>
      <mc:AlternateContent xmlns:mc="http://schemas.openxmlformats.org/markup-compatibility/2006">
        <mc:Choice xmlns:a14="http://schemas.microsoft.com/office/drawing/2010/main" Requires="a14">
          <p:sp>
            <p:nvSpPr>
              <p:cNvPr id="50180" name="Object 3">
                <a:extLst>
                  <a:ext uri="{FF2B5EF4-FFF2-40B4-BE49-F238E27FC236}">
                    <a16:creationId xmlns:a16="http://schemas.microsoft.com/office/drawing/2014/main" id="{DFCC8581-39BF-98AD-4216-BE6CD9528E0E}"/>
                  </a:ext>
                </a:extLst>
              </p:cNvPr>
              <p:cNvSpPr txBox="1"/>
              <p:nvPr/>
            </p:nvSpPr>
            <p:spPr bwMode="auto">
              <a:xfrm>
                <a:off x="914400" y="4114800"/>
                <a:ext cx="4114800" cy="311787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Pre>
                        <m:sPrePr>
                          <m:ctrlPr>
                            <a:rPr lang="en-US" sz="3200" i="1" smtClean="0">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90</m:t>
                          </m:r>
                        </m:sub>
                        <m:sup>
                          <m:r>
                            <a:rPr lang="en-US" sz="3200" i="1">
                              <a:solidFill>
                                <a:srgbClr val="000000"/>
                              </a:solidFill>
                              <a:latin typeface="Cambria Math" panose="02040503050406030204" pitchFamily="18" charset="0"/>
                            </a:rPr>
                            <m:t>234</m:t>
                          </m:r>
                        </m:sup>
                        <m:e>
                          <m:r>
                            <a:rPr lang="en-US" sz="3200" i="1">
                              <a:solidFill>
                                <a:srgbClr val="000000"/>
                              </a:solidFill>
                              <a:latin typeface="Cambria Math" panose="02040503050406030204" pitchFamily="18" charset="0"/>
                            </a:rPr>
                            <m:t>𝑇</m:t>
                          </m:r>
                        </m:e>
                      </m:sPre>
                      <m:r>
                        <a:rPr lang="en-US" sz="3200" i="1">
                          <a:solidFill>
                            <a:srgbClr val="000000"/>
                          </a:solidFill>
                          <a:latin typeface="Cambria Math" panose="02040503050406030204" pitchFamily="18" charset="0"/>
                        </a:rPr>
                        <m:t>h</m:t>
                      </m:r>
                      <m:r>
                        <a:rPr lang="en-US" sz="3200" i="1">
                          <a:solidFill>
                            <a:srgbClr val="000000"/>
                          </a:solidFill>
                          <a:latin typeface="Cambria Math" panose="02040503050406030204" pitchFamily="18" charset="0"/>
                        </a:rPr>
                        <m:t>→</m:t>
                      </m:r>
                      <m:sPre>
                        <m:sPrePr>
                          <m:ctrlPr>
                            <a:rPr lang="en-US" sz="3200" i="1">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88</m:t>
                          </m:r>
                        </m:sub>
                        <m:sup>
                          <m:r>
                            <a:rPr lang="en-US" sz="3200" i="1">
                              <a:solidFill>
                                <a:srgbClr val="000000"/>
                              </a:solidFill>
                              <a:latin typeface="Cambria Math" panose="02040503050406030204" pitchFamily="18" charset="0"/>
                            </a:rPr>
                            <m:t>230</m:t>
                          </m:r>
                        </m:sup>
                        <m:e>
                          <m:r>
                            <a:rPr lang="en-US" sz="3200" i="1">
                              <a:solidFill>
                                <a:srgbClr val="000000"/>
                              </a:solidFill>
                              <a:latin typeface="Cambria Math" panose="02040503050406030204" pitchFamily="18" charset="0"/>
                            </a:rPr>
                            <m:t>𝑅</m:t>
                          </m:r>
                        </m:e>
                      </m:sPre>
                      <m:r>
                        <a:rPr lang="en-US" sz="3200" i="1">
                          <a:solidFill>
                            <a:srgbClr val="000000"/>
                          </a:solidFill>
                          <a:latin typeface="Cambria Math" panose="02040503050406030204" pitchFamily="18" charset="0"/>
                        </a:rPr>
                        <m:t>𝑎</m:t>
                      </m:r>
                      <m:r>
                        <a:rPr lang="en-US" sz="3200" i="1">
                          <a:solidFill>
                            <a:srgbClr val="000000"/>
                          </a:solidFill>
                          <a:latin typeface="Cambria Math" panose="02040503050406030204" pitchFamily="18" charset="0"/>
                        </a:rPr>
                        <m:t>+?</m:t>
                      </m:r>
                    </m:oMath>
                  </m:oMathPara>
                </a14:m>
                <a:endParaRPr lang="en-US" sz="3200" i="1" dirty="0">
                  <a:solidFill>
                    <a:srgbClr val="000000"/>
                  </a:solidFill>
                  <a:latin typeface="Cambria Math" panose="02040503050406030204" pitchFamily="18" charset="0"/>
                </a:endParaRPr>
              </a:p>
              <a:p>
                <a:pPr/>
                <a:br>
                  <a:rPr lang="en-US" sz="3200" i="1"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sPre>
                        <m:sPrePr>
                          <m:ctrlPr>
                            <a:rPr lang="en-US" sz="3200" i="1">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90</m:t>
                          </m:r>
                        </m:sub>
                        <m:sup>
                          <m:r>
                            <a:rPr lang="en-US" sz="3200" i="1">
                              <a:solidFill>
                                <a:srgbClr val="000000"/>
                              </a:solidFill>
                              <a:latin typeface="Cambria Math" panose="02040503050406030204" pitchFamily="18" charset="0"/>
                            </a:rPr>
                            <m:t>234</m:t>
                          </m:r>
                        </m:sup>
                        <m:e>
                          <m:r>
                            <a:rPr lang="en-US" sz="3200" i="1">
                              <a:solidFill>
                                <a:srgbClr val="000000"/>
                              </a:solidFill>
                              <a:latin typeface="Cambria Math" panose="02040503050406030204" pitchFamily="18" charset="0"/>
                            </a:rPr>
                            <m:t>𝑇</m:t>
                          </m:r>
                        </m:e>
                      </m:sPre>
                      <m:r>
                        <a:rPr lang="en-US" sz="3200" i="1">
                          <a:solidFill>
                            <a:srgbClr val="000000"/>
                          </a:solidFill>
                          <a:latin typeface="Cambria Math" panose="02040503050406030204" pitchFamily="18" charset="0"/>
                        </a:rPr>
                        <m:t>h</m:t>
                      </m:r>
                      <m:r>
                        <a:rPr lang="en-US" sz="3200" i="1">
                          <a:solidFill>
                            <a:srgbClr val="000000"/>
                          </a:solidFill>
                          <a:latin typeface="Cambria Math" panose="02040503050406030204" pitchFamily="18" charset="0"/>
                        </a:rPr>
                        <m:t>→</m:t>
                      </m:r>
                      <m:sPre>
                        <m:sPrePr>
                          <m:ctrlPr>
                            <a:rPr lang="en-US" sz="3200" i="1">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91</m:t>
                          </m:r>
                        </m:sub>
                        <m:sup>
                          <m:r>
                            <a:rPr lang="en-US" sz="3200" i="1">
                              <a:solidFill>
                                <a:srgbClr val="000000"/>
                              </a:solidFill>
                              <a:latin typeface="Cambria Math" panose="02040503050406030204" pitchFamily="18" charset="0"/>
                            </a:rPr>
                            <m:t>234</m:t>
                          </m:r>
                        </m:sup>
                        <m:e>
                          <m:r>
                            <a:rPr lang="en-US" sz="3200" i="1">
                              <a:solidFill>
                                <a:srgbClr val="000000"/>
                              </a:solidFill>
                              <a:latin typeface="Cambria Math" panose="02040503050406030204" pitchFamily="18" charset="0"/>
                            </a:rPr>
                            <m:t>𝑃</m:t>
                          </m:r>
                        </m:e>
                      </m:sPre>
                      <m:r>
                        <a:rPr lang="en-US" sz="3200" i="1">
                          <a:solidFill>
                            <a:srgbClr val="000000"/>
                          </a:solidFill>
                          <a:latin typeface="Cambria Math" panose="02040503050406030204" pitchFamily="18" charset="0"/>
                        </a:rPr>
                        <m:t>𝑎</m:t>
                      </m:r>
                      <m:r>
                        <a:rPr lang="en-US" sz="3200" i="1">
                          <a:solidFill>
                            <a:srgbClr val="000000"/>
                          </a:solidFill>
                          <a:latin typeface="Cambria Math" panose="02040503050406030204" pitchFamily="18" charset="0"/>
                        </a:rPr>
                        <m:t>+?</m:t>
                      </m:r>
                    </m:oMath>
                  </m:oMathPara>
                </a14:m>
                <a:endParaRPr lang="en-US" sz="3200" i="1" dirty="0">
                  <a:solidFill>
                    <a:srgbClr val="000000"/>
                  </a:solidFill>
                  <a:latin typeface="Cambria Math" panose="02040503050406030204" pitchFamily="18" charset="0"/>
                </a:endParaRPr>
              </a:p>
              <a:p>
                <a:pPr/>
                <a:br>
                  <a:rPr lang="en-US" sz="3200" i="1"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sSup>
                        <m:sSupPr>
                          <m:ctrlPr>
                            <a:rPr lang="en-US" sz="3200" i="1" smtClean="0">
                              <a:solidFill>
                                <a:srgbClr val="000000"/>
                              </a:solidFill>
                              <a:latin typeface="Cambria Math" panose="02040503050406030204" pitchFamily="18" charset="0"/>
                            </a:rPr>
                          </m:ctrlPr>
                        </m:sSupPr>
                        <m:e>
                          <m:sPre>
                            <m:sPrePr>
                              <m:ctrlPr>
                                <a:rPr lang="en-US" sz="3200" i="1" smtClean="0">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90</m:t>
                              </m:r>
                            </m:sub>
                            <m:sup>
                              <m:r>
                                <a:rPr lang="en-US" sz="3200" i="1">
                                  <a:solidFill>
                                    <a:srgbClr val="000000"/>
                                  </a:solidFill>
                                  <a:latin typeface="Cambria Math" panose="02040503050406030204" pitchFamily="18" charset="0"/>
                                </a:rPr>
                                <m:t>234</m:t>
                              </m:r>
                            </m:sup>
                            <m:e>
                              <m:r>
                                <a:rPr lang="en-US" sz="3200" i="1">
                                  <a:solidFill>
                                    <a:srgbClr val="000000"/>
                                  </a:solidFill>
                                  <a:latin typeface="Cambria Math" panose="02040503050406030204" pitchFamily="18" charset="0"/>
                                </a:rPr>
                                <m:t>𝑇</m:t>
                              </m:r>
                            </m:e>
                          </m:sPre>
                          <m:r>
                            <a:rPr lang="en-US" sz="3200" i="1">
                              <a:solidFill>
                                <a:srgbClr val="000000"/>
                              </a:solidFill>
                              <a:latin typeface="Cambria Math" panose="02040503050406030204" pitchFamily="18" charset="0"/>
                            </a:rPr>
                            <m:t>h</m:t>
                          </m:r>
                        </m:e>
                        <m:sup>
                          <m:r>
                            <a:rPr lang="en-US" sz="3200" b="0" i="1" smtClean="0">
                              <a:solidFill>
                                <a:srgbClr val="000000"/>
                              </a:solidFill>
                              <a:latin typeface="Cambria Math" panose="02040503050406030204" pitchFamily="18" charset="0"/>
                            </a:rPr>
                            <m:t>∗</m:t>
                          </m:r>
                        </m:sup>
                      </m:sSup>
                      <m:r>
                        <a:rPr lang="en-US" sz="3200" i="1">
                          <a:solidFill>
                            <a:srgbClr val="000000"/>
                          </a:solidFill>
                          <a:latin typeface="Cambria Math" panose="02040503050406030204" pitchFamily="18" charset="0"/>
                        </a:rPr>
                        <m:t>→</m:t>
                      </m:r>
                      <m:sPre>
                        <m:sPrePr>
                          <m:ctrlPr>
                            <a:rPr lang="en-US" sz="3200" i="1">
                              <a:solidFill>
                                <a:srgbClr val="000000"/>
                              </a:solidFill>
                              <a:latin typeface="Cambria Math" panose="02040503050406030204" pitchFamily="18" charset="0"/>
                            </a:rPr>
                          </m:ctrlPr>
                        </m:sPrePr>
                        <m:sub>
                          <m:r>
                            <a:rPr lang="en-US" sz="3200" i="1">
                              <a:solidFill>
                                <a:srgbClr val="000000"/>
                              </a:solidFill>
                              <a:latin typeface="Cambria Math" panose="02040503050406030204" pitchFamily="18" charset="0"/>
                            </a:rPr>
                            <m:t>90</m:t>
                          </m:r>
                        </m:sub>
                        <m:sup>
                          <m:r>
                            <a:rPr lang="en-US" sz="3200" i="1">
                              <a:solidFill>
                                <a:srgbClr val="000000"/>
                              </a:solidFill>
                              <a:latin typeface="Cambria Math" panose="02040503050406030204" pitchFamily="18" charset="0"/>
                            </a:rPr>
                            <m:t>234</m:t>
                          </m:r>
                        </m:sup>
                        <m:e>
                          <m:r>
                            <a:rPr lang="en-US" sz="3200" i="1">
                              <a:solidFill>
                                <a:srgbClr val="000000"/>
                              </a:solidFill>
                              <a:latin typeface="Cambria Math" panose="02040503050406030204" pitchFamily="18" charset="0"/>
                            </a:rPr>
                            <m:t>𝑇</m:t>
                          </m:r>
                        </m:e>
                      </m:sPre>
                      <m:r>
                        <a:rPr lang="en-US" sz="3200" i="1">
                          <a:solidFill>
                            <a:srgbClr val="000000"/>
                          </a:solidFill>
                          <a:latin typeface="Cambria Math" panose="02040503050406030204" pitchFamily="18" charset="0"/>
                        </a:rPr>
                        <m:t>h</m:t>
                      </m:r>
                      <m:r>
                        <a:rPr lang="en-US" sz="3200" i="1">
                          <a:solidFill>
                            <a:srgbClr val="000000"/>
                          </a:solidFill>
                          <a:latin typeface="Cambria Math" panose="02040503050406030204" pitchFamily="18" charset="0"/>
                        </a:rPr>
                        <m:t>+?</m:t>
                      </m:r>
                    </m:oMath>
                  </m:oMathPara>
                </a14:m>
                <a:endParaRPr lang="en-US" sz="3200" dirty="0"/>
              </a:p>
            </p:txBody>
          </p:sp>
        </mc:Choice>
        <mc:Fallback>
          <p:sp>
            <p:nvSpPr>
              <p:cNvPr id="50180" name="Object 3">
                <a:extLst>
                  <a:ext uri="{FF2B5EF4-FFF2-40B4-BE49-F238E27FC236}">
                    <a16:creationId xmlns:a16="http://schemas.microsoft.com/office/drawing/2014/main" id="{DFCC8581-39BF-98AD-4216-BE6CD9528E0E}"/>
                  </a:ext>
                </a:extLst>
              </p:cNvPr>
              <p:cNvSpPr txBox="1">
                <a:spLocks noRot="1" noChangeAspect="1" noMove="1" noResize="1" noEditPoints="1" noAdjustHandles="1" noChangeArrowheads="1" noChangeShapeType="1" noTextEdit="1"/>
              </p:cNvSpPr>
              <p:nvPr/>
            </p:nvSpPr>
            <p:spPr bwMode="auto">
              <a:xfrm>
                <a:off x="914400" y="4114800"/>
                <a:ext cx="4114800" cy="3117870"/>
              </a:xfrm>
              <a:prstGeom prst="rect">
                <a:avLst/>
              </a:prstGeom>
              <a:blipFill>
                <a:blip r:embed="rId2"/>
                <a:stretch>
                  <a:fillRect/>
                </a:stretch>
              </a:blipFill>
              <a:ln>
                <a:noFill/>
              </a:ln>
            </p:spPr>
            <p:txBody>
              <a:bodyPr/>
              <a:lstStyle/>
              <a:p>
                <a:r>
                  <a:rPr lang="en-US">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3415CD4-771E-A80C-189E-6BA762CCC51E}"/>
              </a:ext>
            </a:extLst>
          </p:cNvPr>
          <p:cNvSpPr>
            <a:spLocks noGrp="1"/>
          </p:cNvSpPr>
          <p:nvPr>
            <p:ph type="title"/>
          </p:nvPr>
        </p:nvSpPr>
        <p:spPr/>
        <p:txBody>
          <a:bodyPr/>
          <a:lstStyle/>
          <a:p>
            <a:r>
              <a:rPr lang="en-US" altLang="en-US">
                <a:ea typeface="ＭＳ Ｐゴシック" panose="020B0600070205080204" pitchFamily="34" charset="-128"/>
              </a:rPr>
              <a:t>Half-life</a:t>
            </a:r>
          </a:p>
        </p:txBody>
      </p:sp>
      <p:sp>
        <p:nvSpPr>
          <p:cNvPr id="51203" name="Content Placeholder 2">
            <a:extLst>
              <a:ext uri="{FF2B5EF4-FFF2-40B4-BE49-F238E27FC236}">
                <a16:creationId xmlns:a16="http://schemas.microsoft.com/office/drawing/2014/main" id="{5AF06EFF-5C6B-1B34-DD94-446BAF4373FA}"/>
              </a:ext>
            </a:extLst>
          </p:cNvPr>
          <p:cNvSpPr>
            <a:spLocks noGrp="1"/>
          </p:cNvSpPr>
          <p:nvPr>
            <p:ph idx="1"/>
          </p:nvPr>
        </p:nvSpPr>
        <p:spPr/>
        <p:txBody>
          <a:bodyPr/>
          <a:lstStyle/>
          <a:p>
            <a:r>
              <a:rPr lang="en-US" altLang="en-US">
                <a:ea typeface="ＭＳ Ｐゴシック" panose="020B0600070205080204" pitchFamily="34" charset="-128"/>
              </a:rPr>
              <a:t>Individual nuclei decay one at a time, at random times</a:t>
            </a:r>
          </a:p>
          <a:p>
            <a:pPr lvl="1"/>
            <a:r>
              <a:rPr lang="en-US" altLang="en-US">
                <a:ea typeface="Arial" panose="020B0604020202020204" pitchFamily="34" charset="0"/>
              </a:rPr>
              <a:t>It is not possible to predict when a particular nucleus will decay</a:t>
            </a:r>
          </a:p>
          <a:p>
            <a:pPr lvl="1"/>
            <a:r>
              <a:rPr lang="en-US" altLang="en-US">
                <a:ea typeface="Arial" panose="020B0604020202020204" pitchFamily="34" charset="0"/>
              </a:rPr>
              <a:t>This randomness is a feature of quantum theory</a:t>
            </a:r>
          </a:p>
          <a:p>
            <a:r>
              <a:rPr lang="en-US" altLang="en-US">
                <a:ea typeface="ＭＳ Ｐゴシック" panose="020B0600070205080204" pitchFamily="34" charset="-128"/>
              </a:rPr>
              <a:t>The probability for decay can be given</a:t>
            </a:r>
          </a:p>
          <a:p>
            <a:r>
              <a:rPr lang="en-US" altLang="en-US">
                <a:ea typeface="ＭＳ Ｐゴシック" panose="020B0600070205080204" pitchFamily="34" charset="-128"/>
              </a:rPr>
              <a:t>The probability is specified in terms of the </a:t>
            </a:r>
            <a:r>
              <a:rPr lang="en-US" altLang="en-US" b="1" i="1">
                <a:ea typeface="ＭＳ Ｐゴシック" panose="020B0600070205080204" pitchFamily="34" charset="-128"/>
              </a:rPr>
              <a:t>half-life</a:t>
            </a:r>
            <a:r>
              <a:rPr lang="en-US" altLang="en-US">
                <a:ea typeface="ＭＳ Ｐゴシック" panose="020B0600070205080204" pitchFamily="34" charset="-128"/>
              </a:rPr>
              <a:t> of the nucleus, T</a:t>
            </a:r>
            <a:r>
              <a:rPr lang="en-US" altLang="en-US" baseline="-25000">
                <a:ea typeface="ＭＳ Ｐゴシック" panose="020B0600070205080204" pitchFamily="34" charset="-128"/>
              </a:rPr>
              <a:t>1/2</a:t>
            </a:r>
            <a:r>
              <a:rPr lang="en-US" altLang="en-US">
                <a:ea typeface="ＭＳ Ｐゴシック" panose="020B0600070205080204" pitchFamily="34" charset="-128"/>
              </a:rPr>
              <a:t> </a:t>
            </a:r>
          </a:p>
          <a:p>
            <a:r>
              <a:rPr lang="en-US" altLang="en-US">
                <a:ea typeface="ＭＳ Ｐゴシック" panose="020B0600070205080204" pitchFamily="34" charset="-128"/>
              </a:rPr>
              <a:t>Assume an initial number of nuclei, N</a:t>
            </a:r>
            <a:r>
              <a:rPr lang="en-US" altLang="en-US" baseline="-25000">
                <a:ea typeface="ＭＳ Ｐゴシック" panose="020B0600070205080204" pitchFamily="34" charset="-128"/>
              </a:rPr>
              <a:t>0</a:t>
            </a:r>
            <a:r>
              <a:rPr lang="en-US" altLang="en-US">
                <a:ea typeface="ＭＳ Ｐゴシック" panose="020B0600070205080204" pitchFamily="34" charset="-128"/>
              </a:rPr>
              <a:t>, are present in a sample at t = 0</a:t>
            </a:r>
          </a:p>
          <a:p>
            <a:r>
              <a:rPr lang="en-US" altLang="en-US">
                <a:ea typeface="ＭＳ Ｐゴシック" panose="020B0600070205080204" pitchFamily="34" charset="-128"/>
              </a:rPr>
              <a:t>At time t = T</a:t>
            </a:r>
            <a:r>
              <a:rPr lang="en-US" altLang="en-US" baseline="-25000">
                <a:ea typeface="ＭＳ Ｐゴシック" panose="020B0600070205080204" pitchFamily="34" charset="-128"/>
              </a:rPr>
              <a:t>1/2</a:t>
            </a:r>
            <a:r>
              <a:rPr lang="en-US" altLang="en-US">
                <a:ea typeface="ＭＳ Ｐゴシック" panose="020B0600070205080204" pitchFamily="34" charset="-128"/>
              </a:rPr>
              <a:t>, half of the nuclei will have decayed</a:t>
            </a:r>
          </a:p>
        </p:txBody>
      </p:sp>
      <p:sp>
        <p:nvSpPr>
          <p:cNvPr id="51204" name="TextBox 3">
            <a:extLst>
              <a:ext uri="{FF2B5EF4-FFF2-40B4-BE49-F238E27FC236}">
                <a16:creationId xmlns:a16="http://schemas.microsoft.com/office/drawing/2014/main" id="{B163A418-E1ED-DAB5-BA21-4E4F8A99AC1D}"/>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8F61-4489-38E7-5164-3684B613D02B}"/>
              </a:ext>
            </a:extLst>
          </p:cNvPr>
          <p:cNvSpPr>
            <a:spLocks noGrp="1"/>
          </p:cNvSpPr>
          <p:nvPr>
            <p:ph type="title"/>
          </p:nvPr>
        </p:nvSpPr>
        <p:spPr>
          <a:xfrm>
            <a:off x="304800" y="42607"/>
            <a:ext cx="8305800" cy="871793"/>
          </a:xfrm>
        </p:spPr>
        <p:txBody>
          <a:bodyPr>
            <a:noAutofit/>
          </a:bodyPr>
          <a:lstStyle/>
          <a:p>
            <a:r>
              <a:rPr lang="en-US" sz="3200" dirty="0">
                <a:solidFill>
                  <a:schemeClr val="bg1"/>
                </a:solidFill>
              </a:rPr>
              <a:t>CERN(the </a:t>
            </a:r>
            <a:r>
              <a:rPr lang="en-US" sz="3200" dirty="0">
                <a:solidFill>
                  <a:schemeClr val="bg1"/>
                </a:solidFill>
                <a:hlinkClick r:id="rId2" tooltip="CERN">
                  <a:extLst>
                    <a:ext uri="{A12FA001-AC4F-418D-AE19-62706E023703}">
                      <ahyp:hlinkClr xmlns:ahyp="http://schemas.microsoft.com/office/drawing/2018/hyperlinkcolor" val="tx"/>
                    </a:ext>
                  </a:extLst>
                </a:hlinkClick>
              </a:rPr>
              <a:t>European Organization for Nuclear Research</a:t>
            </a:r>
            <a:r>
              <a:rPr lang="en-US" sz="3200" dirty="0">
                <a:solidFill>
                  <a:schemeClr val="bg1"/>
                </a:solidFill>
              </a:rPr>
              <a:t>)</a:t>
            </a:r>
          </a:p>
        </p:txBody>
      </p:sp>
      <p:pic>
        <p:nvPicPr>
          <p:cNvPr id="4" name="Picture 3">
            <a:extLst>
              <a:ext uri="{FF2B5EF4-FFF2-40B4-BE49-F238E27FC236}">
                <a16:creationId xmlns:a16="http://schemas.microsoft.com/office/drawing/2014/main" id="{2C20AF40-C700-5542-F1E0-C9D2D76B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557"/>
            <a:ext cx="5347120" cy="3153965"/>
          </a:xfrm>
          <a:prstGeom prst="rect">
            <a:avLst/>
          </a:prstGeom>
        </p:spPr>
      </p:pic>
      <p:pic>
        <p:nvPicPr>
          <p:cNvPr id="59394" name="Picture 2" descr="Time Dilation - How time changes for anything moving">
            <a:extLst>
              <a:ext uri="{FF2B5EF4-FFF2-40B4-BE49-F238E27FC236}">
                <a16:creationId xmlns:a16="http://schemas.microsoft.com/office/drawing/2014/main" id="{65120A38-D2F9-E956-CCB3-C37F273AD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120" y="914400"/>
            <a:ext cx="3581400" cy="3181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69536B-3EA8-96C0-D270-52C88E0D9179}"/>
              </a:ext>
            </a:extLst>
          </p:cNvPr>
          <p:cNvSpPr txBox="1"/>
          <p:nvPr/>
        </p:nvSpPr>
        <p:spPr>
          <a:xfrm>
            <a:off x="298315" y="4064946"/>
            <a:ext cx="8839200" cy="2677656"/>
          </a:xfrm>
          <a:prstGeom prst="rect">
            <a:avLst/>
          </a:prstGeom>
          <a:noFill/>
        </p:spPr>
        <p:txBody>
          <a:bodyPr wrap="square">
            <a:spAutoFit/>
          </a:bodyPr>
          <a:lstStyle/>
          <a:p>
            <a:r>
              <a:rPr lang="en-US" dirty="0"/>
              <a:t>Large Hadron Collider will help answer some of the fundamental open questions in physics, </a:t>
            </a:r>
          </a:p>
          <a:p>
            <a:pPr marL="457200" indent="-457200">
              <a:buFont typeface="+mj-lt"/>
              <a:buAutoNum type="arabicPeriod"/>
            </a:pPr>
            <a:r>
              <a:rPr lang="en-US" dirty="0"/>
              <a:t>basic laws governing the interactions and forces among elementary particles</a:t>
            </a:r>
          </a:p>
          <a:p>
            <a:pPr marL="457200" indent="-457200">
              <a:buFont typeface="+mj-lt"/>
              <a:buAutoNum type="arabicPeriod"/>
            </a:pPr>
            <a:r>
              <a:rPr lang="en-US" dirty="0"/>
              <a:t>the deep structure of space and time, </a:t>
            </a:r>
          </a:p>
          <a:p>
            <a:pPr marL="457200" indent="-457200">
              <a:buFont typeface="+mj-lt"/>
              <a:buAutoNum type="arabicPeriod"/>
            </a:pPr>
            <a:r>
              <a:rPr lang="en-US" dirty="0"/>
              <a:t>the interrelation between quantum mechanics and general relativity</a:t>
            </a:r>
          </a:p>
        </p:txBody>
      </p:sp>
    </p:spTree>
    <p:extLst>
      <p:ext uri="{BB962C8B-B14F-4D97-AF65-F5344CB8AC3E}">
        <p14:creationId xmlns:p14="http://schemas.microsoft.com/office/powerpoint/2010/main" val="3321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a:extLst>
              <a:ext uri="{FF2B5EF4-FFF2-40B4-BE49-F238E27FC236}">
                <a16:creationId xmlns:a16="http://schemas.microsoft.com/office/drawing/2014/main" id="{96C41B0F-8CA9-87CD-F408-B1A69278A7AA}"/>
              </a:ext>
            </a:extLst>
          </p:cNvPr>
          <p:cNvSpPr>
            <a:spLocks noGrp="1"/>
          </p:cNvSpPr>
          <p:nvPr>
            <p:ph type="title"/>
          </p:nvPr>
        </p:nvSpPr>
        <p:spPr>
          <a:xfrm>
            <a:off x="457200" y="23813"/>
            <a:ext cx="8229600" cy="890587"/>
          </a:xfrm>
        </p:spPr>
        <p:txBody>
          <a:bodyPr/>
          <a:lstStyle/>
          <a:p>
            <a:r>
              <a:rPr lang="en-US" altLang="en-US">
                <a:ea typeface="ＭＳ Ｐゴシック" panose="020B0600070205080204" pitchFamily="34" charset="-128"/>
              </a:rPr>
              <a:t>Half-life</a:t>
            </a:r>
          </a:p>
        </p:txBody>
      </p:sp>
      <p:sp>
        <p:nvSpPr>
          <p:cNvPr id="50179" name="Content Placeholder 4">
            <a:extLst>
              <a:ext uri="{FF2B5EF4-FFF2-40B4-BE49-F238E27FC236}">
                <a16:creationId xmlns:a16="http://schemas.microsoft.com/office/drawing/2014/main" id="{4F2EB8C8-540C-5F14-9381-282EAC6B69E3}"/>
              </a:ext>
            </a:extLst>
          </p:cNvPr>
          <p:cNvSpPr>
            <a:spLocks noGrp="1"/>
          </p:cNvSpPr>
          <p:nvPr>
            <p:ph sz="half" idx="1"/>
          </p:nvPr>
        </p:nvSpPr>
        <p:spPr>
          <a:xfrm>
            <a:off x="152400" y="5956300"/>
            <a:ext cx="4038600" cy="838200"/>
          </a:xfrm>
        </p:spPr>
        <p:txBody>
          <a:bodyPr/>
          <a:lstStyle/>
          <a:p>
            <a:pPr marL="0" indent="0">
              <a:buFont typeface="Times" panose="02020603050405020304" pitchFamily="18" charset="0"/>
              <a:buNone/>
            </a:pPr>
            <a:r>
              <a:rPr lang="en-US" altLang="en-US">
                <a:ea typeface="ＭＳ Ｐゴシック" panose="020B0600070205080204" pitchFamily="34" charset="-128"/>
              </a:rPr>
              <a:t>The decay constant, </a:t>
            </a:r>
            <a:r>
              <a:rPr lang="el-GR" altLang="en-US">
                <a:latin typeface="Lucida Grande"/>
                <a:ea typeface="ＭＳ Ｐゴシック" panose="020B0600070205080204" pitchFamily="34" charset="-128"/>
              </a:rPr>
              <a:t>λ</a:t>
            </a:r>
            <a:r>
              <a:rPr lang="en-US" altLang="en-US">
                <a:ea typeface="ＭＳ Ｐゴシック" panose="020B0600070205080204" pitchFamily="34" charset="-128"/>
              </a:rPr>
              <a:t>, is defined so that </a:t>
            </a:r>
          </a:p>
        </p:txBody>
      </p:sp>
      <p:graphicFrame>
        <p:nvGraphicFramePr>
          <p:cNvPr id="50180" name="Object 5">
            <a:extLst>
              <a:ext uri="{FF2B5EF4-FFF2-40B4-BE49-F238E27FC236}">
                <a16:creationId xmlns:a16="http://schemas.microsoft.com/office/drawing/2014/main" id="{F4A780A9-B901-F37C-415A-13620BBC1D43}"/>
              </a:ext>
            </a:extLst>
          </p:cNvPr>
          <p:cNvGraphicFramePr>
            <a:graphicFrameLocks noChangeAspect="1"/>
          </p:cNvGraphicFramePr>
          <p:nvPr/>
        </p:nvGraphicFramePr>
        <p:xfrm>
          <a:off x="5105400" y="6086475"/>
          <a:ext cx="1728788" cy="576263"/>
        </p:xfrm>
        <a:graphic>
          <a:graphicData uri="http://schemas.openxmlformats.org/presentationml/2006/ole">
            <mc:AlternateContent xmlns:mc="http://schemas.openxmlformats.org/markup-compatibility/2006">
              <mc:Choice xmlns:v="urn:schemas-microsoft-com:vml" Requires="v">
                <p:oleObj name="Equation" r:id="rId2" imgW="712800" imgH="228240" progId="">
                  <p:embed/>
                </p:oleObj>
              </mc:Choice>
              <mc:Fallback>
                <p:oleObj name="Equation" r:id="rId2" imgW="712800" imgH="22824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86475"/>
                        <a:ext cx="17287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2229" name="Picture 7" descr="30p1060_f12">
            <a:extLst>
              <a:ext uri="{FF2B5EF4-FFF2-40B4-BE49-F238E27FC236}">
                <a16:creationId xmlns:a16="http://schemas.microsoft.com/office/drawing/2014/main" id="{5DD90970-0777-A9C8-58C3-EA1AB3929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775" y="228600"/>
            <a:ext cx="4492625"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80"/>
                                        </p:tgtEl>
                                        <p:attrNameLst>
                                          <p:attrName>style.visibility</p:attrName>
                                        </p:attrNameLst>
                                      </p:cBhvr>
                                      <p:to>
                                        <p:strVal val="visible"/>
                                      </p:to>
                                    </p:set>
                                    <p:anim calcmode="lin" valueType="num">
                                      <p:cBhvr additive="base">
                                        <p:cTn id="11" dur="500" fill="hold"/>
                                        <p:tgtEl>
                                          <p:spTgt spid="50180"/>
                                        </p:tgtEl>
                                        <p:attrNameLst>
                                          <p:attrName>ppt_x</p:attrName>
                                        </p:attrNameLst>
                                      </p:cBhvr>
                                      <p:tavLst>
                                        <p:tav tm="0">
                                          <p:val>
                                            <p:strVal val="#ppt_x"/>
                                          </p:val>
                                        </p:tav>
                                        <p:tav tm="100000">
                                          <p:val>
                                            <p:strVal val="#ppt_x"/>
                                          </p:val>
                                        </p:tav>
                                      </p:tavLst>
                                    </p:anim>
                                    <p:anim calcmode="lin" valueType="num">
                                      <p:cBhvr additive="base">
                                        <p:cTn id="12"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221E3246-58B2-D251-82A1-EAB805722D4D}"/>
              </a:ext>
            </a:extLst>
          </p:cNvPr>
          <p:cNvSpPr>
            <a:spLocks noGrp="1"/>
          </p:cNvSpPr>
          <p:nvPr>
            <p:ph type="title"/>
          </p:nvPr>
        </p:nvSpPr>
        <p:spPr>
          <a:xfrm>
            <a:off x="381000" y="-134938"/>
            <a:ext cx="8229600" cy="890588"/>
          </a:xfrm>
        </p:spPr>
        <p:txBody>
          <a:bodyPr/>
          <a:lstStyle/>
          <a:p>
            <a:r>
              <a:rPr lang="en-US" altLang="en-US">
                <a:ea typeface="ＭＳ Ｐゴシック" panose="020B0600070205080204" pitchFamily="34" charset="-128"/>
              </a:rPr>
              <a:t>Half-life, final</a:t>
            </a:r>
          </a:p>
        </p:txBody>
      </p:sp>
      <p:sp>
        <p:nvSpPr>
          <p:cNvPr id="53251" name="Content Placeholder 2">
            <a:extLst>
              <a:ext uri="{FF2B5EF4-FFF2-40B4-BE49-F238E27FC236}">
                <a16:creationId xmlns:a16="http://schemas.microsoft.com/office/drawing/2014/main" id="{4CE751F4-E13C-71A2-21BA-40800406784C}"/>
              </a:ext>
            </a:extLst>
          </p:cNvPr>
          <p:cNvSpPr>
            <a:spLocks noGrp="1"/>
          </p:cNvSpPr>
          <p:nvPr>
            <p:ph sz="half" idx="1"/>
          </p:nvPr>
        </p:nvSpPr>
        <p:spPr>
          <a:xfrm>
            <a:off x="457200" y="1219200"/>
            <a:ext cx="4038600" cy="1981200"/>
          </a:xfrm>
        </p:spPr>
        <p:txBody>
          <a:bodyPr/>
          <a:lstStyle/>
          <a:p>
            <a:r>
              <a:rPr lang="en-US" altLang="en-US">
                <a:ea typeface="ＭＳ Ｐゴシック" panose="020B0600070205080204" pitchFamily="34" charset="-128"/>
              </a:rPr>
              <a:t>In terms of the decay constant, the half-life is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graphicFrame>
        <p:nvGraphicFramePr>
          <p:cNvPr id="53252" name="Object 5">
            <a:extLst>
              <a:ext uri="{FF2B5EF4-FFF2-40B4-BE49-F238E27FC236}">
                <a16:creationId xmlns:a16="http://schemas.microsoft.com/office/drawing/2014/main" id="{4264A0E7-9E69-A3D9-0E72-94D04F353C15}"/>
              </a:ext>
            </a:extLst>
          </p:cNvPr>
          <p:cNvGraphicFramePr>
            <a:graphicFrameLocks noChangeAspect="1"/>
          </p:cNvGraphicFramePr>
          <p:nvPr/>
        </p:nvGraphicFramePr>
        <p:xfrm>
          <a:off x="1220788" y="2233613"/>
          <a:ext cx="2284412" cy="738187"/>
        </p:xfrm>
        <a:graphic>
          <a:graphicData uri="http://schemas.openxmlformats.org/presentationml/2006/ole">
            <mc:AlternateContent xmlns:mc="http://schemas.openxmlformats.org/markup-compatibility/2006">
              <mc:Choice xmlns:v="urn:schemas-microsoft-com:vml" Requires="v">
                <p:oleObj name="Equation" r:id="rId2" imgW="1206720" imgH="383760" progId="">
                  <p:embed/>
                </p:oleObj>
              </mc:Choice>
              <mc:Fallback>
                <p:oleObj name="Equation" r:id="rId2" imgW="1206720" imgH="383760" progId="">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2233613"/>
                        <a:ext cx="22844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3" name="TextBox 4">
            <a:extLst>
              <a:ext uri="{FF2B5EF4-FFF2-40B4-BE49-F238E27FC236}">
                <a16:creationId xmlns:a16="http://schemas.microsoft.com/office/drawing/2014/main" id="{DA46DEDE-9179-C0A0-9B76-B8F4BA55F3C9}"/>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30.2</a:t>
            </a:r>
          </a:p>
        </p:txBody>
      </p:sp>
      <p:pic>
        <p:nvPicPr>
          <p:cNvPr id="53254" name="Picture 7" descr="30p1061_t02">
            <a:extLst>
              <a:ext uri="{FF2B5EF4-FFF2-40B4-BE49-F238E27FC236}">
                <a16:creationId xmlns:a16="http://schemas.microsoft.com/office/drawing/2014/main" id="{FF61A3B7-E5FF-345E-11E1-5CA0BABDE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7938"/>
            <a:ext cx="4157662" cy="68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2">
            <a:extLst>
              <a:ext uri="{FF2B5EF4-FFF2-40B4-BE49-F238E27FC236}">
                <a16:creationId xmlns:a16="http://schemas.microsoft.com/office/drawing/2014/main" id="{9DA95100-6ACB-B14C-981D-A817B4C9B041}"/>
              </a:ext>
            </a:extLst>
          </p:cNvPr>
          <p:cNvSpPr txBox="1">
            <a:spLocks noChangeArrowheads="1"/>
          </p:cNvSpPr>
          <p:nvPr/>
        </p:nvSpPr>
        <p:spPr bwMode="auto">
          <a:xfrm>
            <a:off x="17463" y="228600"/>
            <a:ext cx="67136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4400" dirty="0">
                <a:solidFill>
                  <a:schemeClr val="bg1"/>
                </a:solidFill>
              </a:rPr>
              <a:t>Problem Based Learning: </a:t>
            </a:r>
          </a:p>
        </p:txBody>
      </p:sp>
      <p:sp>
        <p:nvSpPr>
          <p:cNvPr id="54275" name="TextBox 3">
            <a:extLst>
              <a:ext uri="{FF2B5EF4-FFF2-40B4-BE49-F238E27FC236}">
                <a16:creationId xmlns:a16="http://schemas.microsoft.com/office/drawing/2014/main" id="{4992543C-4D1F-70E5-D44C-FC29398B9993}"/>
              </a:ext>
            </a:extLst>
          </p:cNvPr>
          <p:cNvSpPr txBox="1">
            <a:spLocks noChangeArrowheads="1"/>
          </p:cNvSpPr>
          <p:nvPr/>
        </p:nvSpPr>
        <p:spPr bwMode="auto">
          <a:xfrm>
            <a:off x="114300" y="1295400"/>
            <a:ext cx="8915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800"/>
              <a:t>1. The  isotope  </a:t>
            </a:r>
            <a:r>
              <a:rPr lang="en-US" altLang="en-US" sz="2800" baseline="30000"/>
              <a:t>20</a:t>
            </a:r>
            <a:r>
              <a:rPr lang="en-US" altLang="en-US" sz="2800" baseline="-25000"/>
              <a:t>9</a:t>
            </a:r>
            <a:r>
              <a:rPr lang="en-US" altLang="en-US" sz="2800"/>
              <a:t>F is used in a medical procedure called positron emission tomography (PET). The half life of </a:t>
            </a:r>
            <a:r>
              <a:rPr lang="en-US" altLang="en-US" sz="2800" baseline="30000"/>
              <a:t>20</a:t>
            </a:r>
            <a:r>
              <a:rPr lang="en-US" altLang="en-US" sz="2800" baseline="-25000"/>
              <a:t>9</a:t>
            </a:r>
            <a:r>
              <a:rPr lang="en-US" altLang="en-US" sz="2800"/>
              <a:t>F is approximately 110 minutes. If your doctor has a sample with 16 g pure </a:t>
            </a:r>
            <a:r>
              <a:rPr lang="en-US" altLang="en-US" sz="2800" baseline="30000"/>
              <a:t>20</a:t>
            </a:r>
            <a:r>
              <a:rPr lang="en-US" altLang="en-US" sz="2800" baseline="-25000"/>
              <a:t>9</a:t>
            </a:r>
            <a:r>
              <a:rPr lang="en-US" altLang="en-US" sz="2800"/>
              <a:t>F at t=0, how much </a:t>
            </a:r>
            <a:r>
              <a:rPr lang="en-US" altLang="en-US" sz="2800" baseline="30000"/>
              <a:t>20</a:t>
            </a:r>
            <a:r>
              <a:rPr lang="en-US" altLang="en-US" sz="2800" baseline="-25000"/>
              <a:t>9</a:t>
            </a:r>
            <a:r>
              <a:rPr lang="en-US" altLang="en-US" sz="2800"/>
              <a:t>F will he have 330 minutes later?</a:t>
            </a:r>
          </a:p>
        </p:txBody>
      </p:sp>
      <p:sp>
        <p:nvSpPr>
          <p:cNvPr id="54276" name="TextBox 2">
            <a:extLst>
              <a:ext uri="{FF2B5EF4-FFF2-40B4-BE49-F238E27FC236}">
                <a16:creationId xmlns:a16="http://schemas.microsoft.com/office/drawing/2014/main" id="{F01E1FBD-F08B-B62F-645F-EA98E7BC0FB9}"/>
              </a:ext>
            </a:extLst>
          </p:cNvPr>
          <p:cNvSpPr txBox="1">
            <a:spLocks noChangeArrowheads="1"/>
          </p:cNvSpPr>
          <p:nvPr/>
        </p:nvSpPr>
        <p:spPr bwMode="auto">
          <a:xfrm>
            <a:off x="114300" y="434340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800"/>
              <a:t>2. A certain radioactive substance has a disintegration constant </a:t>
            </a:r>
            <a:r>
              <a:rPr lang="el-GR" altLang="en-US" sz="2800"/>
              <a:t>λ</a:t>
            </a:r>
            <a:r>
              <a:rPr lang="en-US" altLang="en-US" sz="2800"/>
              <a:t> = 1.44×10 </a:t>
            </a:r>
            <a:r>
              <a:rPr lang="en-US" altLang="en-US" sz="2800" baseline="30000"/>
              <a:t>-3 </a:t>
            </a:r>
            <a:r>
              <a:rPr lang="en-US" altLang="en-US" sz="2800"/>
              <a:t>per hour. In what time will 75% of the initial number of atoms disintegrate?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44312F84-B486-5EF6-254B-12D55CAE4F66}"/>
              </a:ext>
            </a:extLst>
          </p:cNvPr>
          <p:cNvSpPr>
            <a:spLocks noGrp="1"/>
          </p:cNvSpPr>
          <p:nvPr>
            <p:ph type="title"/>
          </p:nvPr>
        </p:nvSpPr>
        <p:spPr/>
        <p:txBody>
          <a:bodyPr/>
          <a:lstStyle/>
          <a:p>
            <a:r>
              <a:rPr lang="en-US" altLang="en-US">
                <a:ea typeface="ＭＳ Ｐゴシック" panose="020B0600070205080204" pitchFamily="34" charset="-128"/>
              </a:rPr>
              <a:t>Chain Reaction, Example</a:t>
            </a:r>
          </a:p>
        </p:txBody>
      </p:sp>
      <p:pic>
        <p:nvPicPr>
          <p:cNvPr id="55300" name="Picture 5" descr="30p1066_f19">
            <a:extLst>
              <a:ext uri="{FF2B5EF4-FFF2-40B4-BE49-F238E27FC236}">
                <a16:creationId xmlns:a16="http://schemas.microsoft.com/office/drawing/2014/main" id="{071AB9F5-4D60-BC74-E00F-ED29617CB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7056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a:extLst>
              <a:ext uri="{FF2B5EF4-FFF2-40B4-BE49-F238E27FC236}">
                <a16:creationId xmlns:a16="http://schemas.microsoft.com/office/drawing/2014/main" id="{C3818D6D-EA72-44EF-C56A-B64D44C93888}"/>
              </a:ext>
            </a:extLst>
          </p:cNvPr>
          <p:cNvSpPr txBox="1">
            <a:spLocks noChangeArrowheads="1"/>
          </p:cNvSpPr>
          <p:nvPr/>
        </p:nvSpPr>
        <p:spPr bwMode="auto">
          <a:xfrm>
            <a:off x="-76200" y="990600"/>
            <a:ext cx="926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2400"/>
              <a:t>Write down all the reaction equations you can see under the chain </a:t>
            </a:r>
          </a:p>
          <a:p>
            <a:pPr>
              <a:spcBef>
                <a:spcPct val="0"/>
              </a:spcBef>
              <a:buClrTx/>
              <a:buSzTx/>
              <a:buFontTx/>
              <a:buNone/>
            </a:pPr>
            <a:r>
              <a:rPr lang="en-US" altLang="en-US" sz="2400"/>
              <a:t>reaction processes in the below fission process.</a:t>
            </a:r>
          </a:p>
        </p:txBody>
      </p:sp>
      <p:sp>
        <p:nvSpPr>
          <p:cNvPr id="56323" name="TextBox 2">
            <a:extLst>
              <a:ext uri="{FF2B5EF4-FFF2-40B4-BE49-F238E27FC236}">
                <a16:creationId xmlns:a16="http://schemas.microsoft.com/office/drawing/2014/main" id="{476E599A-7273-2029-E543-18FE9B610B0E}"/>
              </a:ext>
            </a:extLst>
          </p:cNvPr>
          <p:cNvSpPr txBox="1">
            <a:spLocks noChangeArrowheads="1"/>
          </p:cNvSpPr>
          <p:nvPr/>
        </p:nvSpPr>
        <p:spPr bwMode="auto">
          <a:xfrm>
            <a:off x="304800" y="228600"/>
            <a:ext cx="4955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r>
              <a:rPr lang="en-US" altLang="en-US" sz="3600" dirty="0">
                <a:solidFill>
                  <a:schemeClr val="bg1"/>
                </a:solidFill>
              </a:rPr>
              <a:t>In class Group PBL-01:</a:t>
            </a:r>
          </a:p>
        </p:txBody>
      </p:sp>
      <p:pic>
        <p:nvPicPr>
          <p:cNvPr id="56324" name="Picture 5" descr="30p1066_f19">
            <a:extLst>
              <a:ext uri="{FF2B5EF4-FFF2-40B4-BE49-F238E27FC236}">
                <a16:creationId xmlns:a16="http://schemas.microsoft.com/office/drawing/2014/main" id="{11E144EB-D4D1-96D5-5701-396B6D192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0863"/>
            <a:ext cx="65532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a:extLst>
              <a:ext uri="{FF2B5EF4-FFF2-40B4-BE49-F238E27FC236}">
                <a16:creationId xmlns:a16="http://schemas.microsoft.com/office/drawing/2014/main" id="{DE83DEEC-12A8-5D41-42ED-1094F9BA621E}"/>
              </a:ext>
            </a:extLst>
          </p:cNvPr>
          <p:cNvSpPr txBox="1">
            <a:spLocks noChangeArrowheads="1"/>
          </p:cNvSpPr>
          <p:nvPr/>
        </p:nvSpPr>
        <p:spPr bwMode="auto">
          <a:xfrm>
            <a:off x="1524000" y="1600200"/>
            <a:ext cx="3854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t>Tutorial 2- Nuclear Physics</a:t>
            </a:r>
          </a:p>
          <a:p>
            <a:pPr eaLnBrk="1" hangingPunct="1">
              <a:spcBef>
                <a:spcPct val="0"/>
              </a:spcBef>
              <a:buClrTx/>
              <a:buSzTx/>
              <a:buFontTx/>
              <a:buNone/>
            </a:pPr>
            <a:r>
              <a:rPr lang="en-US" altLang="en-US" sz="2400"/>
              <a:t>19-01-2026</a:t>
            </a:r>
          </a:p>
        </p:txBody>
      </p:sp>
      <p:sp>
        <p:nvSpPr>
          <p:cNvPr id="57347" name="TextBox 1">
            <a:extLst>
              <a:ext uri="{FF2B5EF4-FFF2-40B4-BE49-F238E27FC236}">
                <a16:creationId xmlns:a16="http://schemas.microsoft.com/office/drawing/2014/main" id="{09AC8343-C198-0977-1719-EC6BAB7D98C8}"/>
              </a:ext>
            </a:extLst>
          </p:cNvPr>
          <p:cNvSpPr txBox="1">
            <a:spLocks noChangeArrowheads="1"/>
          </p:cNvSpPr>
          <p:nvPr/>
        </p:nvSpPr>
        <p:spPr bwMode="auto">
          <a:xfrm>
            <a:off x="3573463" y="3886200"/>
            <a:ext cx="175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Good Luck!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o photo description available.">
            <a:extLst>
              <a:ext uri="{FF2B5EF4-FFF2-40B4-BE49-F238E27FC236}">
                <a16:creationId xmlns:a16="http://schemas.microsoft.com/office/drawing/2014/main" id="{446B0FE1-1D74-AA52-71EF-3FB381F42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3733800" cy="3723457"/>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No photo description available.">
            <a:extLst>
              <a:ext uri="{FF2B5EF4-FFF2-40B4-BE49-F238E27FC236}">
                <a16:creationId xmlns:a16="http://schemas.microsoft.com/office/drawing/2014/main" id="{1BB716D1-C0F1-56ED-2A5B-055D8B11C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2400"/>
            <a:ext cx="52578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0356A8-2707-F63E-6463-947AA48C9744}"/>
              </a:ext>
            </a:extLst>
          </p:cNvPr>
          <p:cNvSpPr txBox="1"/>
          <p:nvPr/>
        </p:nvSpPr>
        <p:spPr>
          <a:xfrm>
            <a:off x="914400" y="4343400"/>
            <a:ext cx="4572000" cy="830997"/>
          </a:xfrm>
          <a:prstGeom prst="rect">
            <a:avLst/>
          </a:prstGeom>
          <a:noFill/>
        </p:spPr>
        <p:txBody>
          <a:bodyPr wrap="square">
            <a:spAutoFit/>
          </a:bodyPr>
          <a:lstStyle/>
          <a:p>
            <a:r>
              <a:rPr lang="en-US" b="0" i="0" dirty="0">
                <a:solidFill>
                  <a:srgbClr val="080809"/>
                </a:solidFill>
                <a:effectLst/>
                <a:latin typeface="Segoe UI Historic" panose="020B0502040204020203" pitchFamily="34" charset="0"/>
              </a:rPr>
              <a:t>at </a:t>
            </a:r>
            <a:r>
              <a:rPr lang="en-US" b="1" i="0" u="none" strike="noStrike" dirty="0">
                <a:solidFill>
                  <a:srgbClr val="080809"/>
                </a:solidFill>
                <a:effectLst/>
                <a:latin typeface="inherit"/>
                <a:hlinkClick r:id="rId4"/>
              </a:rPr>
              <a:t>CERN-CMS</a:t>
            </a:r>
            <a:r>
              <a:rPr lang="en-US" b="0" i="0" dirty="0">
                <a:solidFill>
                  <a:srgbClr val="080809"/>
                </a:solidFill>
                <a:effectLst/>
                <a:latin typeface="Segoe UI Historic" panose="020B0502040204020203" pitchFamily="34" charset="0"/>
              </a:rPr>
              <a:t>.</a:t>
            </a:r>
          </a:p>
          <a:p>
            <a:r>
              <a:rPr lang="en-US" dirty="0">
                <a:solidFill>
                  <a:srgbClr val="080809"/>
                </a:solidFill>
                <a:latin typeface="Segoe UI Historic" panose="020B0502040204020203" pitchFamily="34" charset="0"/>
              </a:rPr>
              <a:t>2017 May</a:t>
            </a:r>
            <a:endParaRPr lang="en-US" dirty="0"/>
          </a:p>
        </p:txBody>
      </p:sp>
    </p:spTree>
    <p:extLst>
      <p:ext uri="{BB962C8B-B14F-4D97-AF65-F5344CB8AC3E}">
        <p14:creationId xmlns:p14="http://schemas.microsoft.com/office/powerpoint/2010/main" val="276467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D3510C-3C75-239B-77EC-D8E4D14DCA7A}"/>
              </a:ext>
            </a:extLst>
          </p:cNvPr>
          <p:cNvGrpSpPr/>
          <p:nvPr/>
        </p:nvGrpSpPr>
        <p:grpSpPr>
          <a:xfrm>
            <a:off x="245746" y="1879930"/>
            <a:ext cx="7799016" cy="4059883"/>
            <a:chOff x="327661" y="609600"/>
            <a:chExt cx="10398688" cy="5413177"/>
          </a:xfrm>
        </p:grpSpPr>
        <p:pic>
          <p:nvPicPr>
            <p:cNvPr id="3" name="Picture 2"/>
            <p:cNvPicPr>
              <a:picLocks noChangeAspect="1"/>
            </p:cNvPicPr>
            <p:nvPr/>
          </p:nvPicPr>
          <p:blipFill>
            <a:blip r:embed="rId2" cstate="print"/>
            <a:stretch>
              <a:fillRect/>
            </a:stretch>
          </p:blipFill>
          <p:spPr>
            <a:xfrm>
              <a:off x="3532581" y="609600"/>
              <a:ext cx="3331096" cy="4612287"/>
            </a:xfrm>
            <a:prstGeom prst="rect">
              <a:avLst/>
            </a:prstGeom>
          </p:spPr>
        </p:pic>
        <p:pic>
          <p:nvPicPr>
            <p:cNvPr id="5" name="Picture 4"/>
            <p:cNvPicPr>
              <a:picLocks noChangeAspect="1"/>
            </p:cNvPicPr>
            <p:nvPr/>
          </p:nvPicPr>
          <p:blipFill>
            <a:blip r:embed="rId3" cstate="print"/>
            <a:stretch>
              <a:fillRect/>
            </a:stretch>
          </p:blipFill>
          <p:spPr>
            <a:xfrm>
              <a:off x="327661" y="639496"/>
              <a:ext cx="2628900" cy="4364182"/>
            </a:xfrm>
            <a:prstGeom prst="rect">
              <a:avLst/>
            </a:prstGeom>
          </p:spPr>
        </p:pic>
        <p:sp>
          <p:nvSpPr>
            <p:cNvPr id="6" name="TextBox 5"/>
            <p:cNvSpPr txBox="1"/>
            <p:nvPr/>
          </p:nvSpPr>
          <p:spPr>
            <a:xfrm>
              <a:off x="678372" y="5530334"/>
              <a:ext cx="3323987" cy="492443"/>
            </a:xfrm>
            <a:prstGeom prst="rect">
              <a:avLst/>
            </a:prstGeom>
            <a:noFill/>
          </p:spPr>
          <p:txBody>
            <a:bodyPr wrap="none" rtlCol="0">
              <a:spAutoFit/>
            </a:bodyPr>
            <a:lstStyle/>
            <a:p>
              <a:r>
                <a:rPr lang="en-US" sz="1800" dirty="0"/>
                <a:t>2017 Summer Student</a:t>
              </a:r>
            </a:p>
          </p:txBody>
        </p:sp>
        <p:pic>
          <p:nvPicPr>
            <p:cNvPr id="9" name="Picture 2"/>
            <p:cNvPicPr>
              <a:picLocks noChangeAspect="1" noChangeArrowheads="1"/>
            </p:cNvPicPr>
            <p:nvPr/>
          </p:nvPicPr>
          <p:blipFill>
            <a:blip r:embed="rId4" cstate="print"/>
            <a:srcRect/>
            <a:stretch>
              <a:fillRect/>
            </a:stretch>
          </p:blipFill>
          <p:spPr bwMode="auto">
            <a:xfrm>
              <a:off x="7402361" y="744043"/>
              <a:ext cx="2891789" cy="4578666"/>
            </a:xfrm>
            <a:prstGeom prst="rect">
              <a:avLst/>
            </a:prstGeom>
            <a:noFill/>
            <a:ln w="9525">
              <a:noFill/>
              <a:miter lim="800000"/>
              <a:headEnd/>
              <a:tailEnd/>
            </a:ln>
          </p:spPr>
        </p:pic>
        <p:sp>
          <p:nvSpPr>
            <p:cNvPr id="11" name="TextBox 10"/>
            <p:cNvSpPr txBox="1"/>
            <p:nvPr/>
          </p:nvSpPr>
          <p:spPr>
            <a:xfrm>
              <a:off x="7402362" y="5530334"/>
              <a:ext cx="3323987" cy="492443"/>
            </a:xfrm>
            <a:prstGeom prst="rect">
              <a:avLst/>
            </a:prstGeom>
            <a:noFill/>
          </p:spPr>
          <p:txBody>
            <a:bodyPr wrap="none" rtlCol="0">
              <a:spAutoFit/>
            </a:bodyPr>
            <a:lstStyle/>
            <a:p>
              <a:r>
                <a:rPr lang="en-US" sz="1800" dirty="0"/>
                <a:t>2019 Summer Student</a:t>
              </a:r>
            </a:p>
          </p:txBody>
        </p:sp>
        <p:sp>
          <p:nvSpPr>
            <p:cNvPr id="12" name="TextBox 11"/>
            <p:cNvSpPr txBox="1"/>
            <p:nvPr/>
          </p:nvSpPr>
          <p:spPr>
            <a:xfrm>
              <a:off x="3893448" y="5482389"/>
              <a:ext cx="3323987" cy="492443"/>
            </a:xfrm>
            <a:prstGeom prst="rect">
              <a:avLst/>
            </a:prstGeom>
            <a:noFill/>
          </p:spPr>
          <p:txBody>
            <a:bodyPr wrap="none" rtlCol="0">
              <a:spAutoFit/>
            </a:bodyPr>
            <a:lstStyle/>
            <a:p>
              <a:r>
                <a:rPr lang="en-US" sz="1800" dirty="0"/>
                <a:t>2018 Summer Student</a:t>
              </a:r>
            </a:p>
          </p:txBody>
        </p:sp>
      </p:grpSp>
      <p:sp>
        <p:nvSpPr>
          <p:cNvPr id="7" name="TextBox 6">
            <a:extLst>
              <a:ext uri="{FF2B5EF4-FFF2-40B4-BE49-F238E27FC236}">
                <a16:creationId xmlns:a16="http://schemas.microsoft.com/office/drawing/2014/main" id="{714C770B-BDD5-B773-7370-976D3DB1AFB7}"/>
              </a:ext>
            </a:extLst>
          </p:cNvPr>
          <p:cNvSpPr txBox="1"/>
          <p:nvPr/>
        </p:nvSpPr>
        <p:spPr>
          <a:xfrm>
            <a:off x="115938" y="39"/>
            <a:ext cx="7630615" cy="954107"/>
          </a:xfrm>
          <a:prstGeom prst="rect">
            <a:avLst/>
          </a:prstGeom>
          <a:noFill/>
        </p:spPr>
        <p:txBody>
          <a:bodyPr wrap="none" rtlCol="0">
            <a:spAutoFit/>
          </a:bodyPr>
          <a:lstStyle/>
          <a:p>
            <a:r>
              <a:rPr lang="en-US" sz="2800" b="1" dirty="0">
                <a:solidFill>
                  <a:schemeClr val="bg1"/>
                </a:solidFill>
              </a:rPr>
              <a:t>Summer Intern scholars from USJ at CERN </a:t>
            </a:r>
          </a:p>
          <a:p>
            <a:r>
              <a:rPr lang="en-US" sz="2800" b="1" dirty="0">
                <a:solidFill>
                  <a:schemeClr val="bg1"/>
                </a:solidFill>
              </a:rPr>
              <a:t>during 2017-2023</a:t>
            </a:r>
          </a:p>
        </p:txBody>
      </p:sp>
      <p:sp>
        <p:nvSpPr>
          <p:cNvPr id="8" name="Date Placeholder 7">
            <a:extLst>
              <a:ext uri="{FF2B5EF4-FFF2-40B4-BE49-F238E27FC236}">
                <a16:creationId xmlns:a16="http://schemas.microsoft.com/office/drawing/2014/main" id="{F74F537A-A719-2DD9-35C3-D2286D4E933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A826F-C007-4AEE-80AA-6198280681C2}" type="datetime1">
              <a:rPr lang="en-US" smtClean="0"/>
              <a:pPr/>
              <a:t>1/13/2026</a:t>
            </a:fld>
            <a:endParaRPr lang="en-US"/>
          </a:p>
        </p:txBody>
      </p:sp>
      <p:sp>
        <p:nvSpPr>
          <p:cNvPr id="10" name="Slide Number Placeholder 9">
            <a:extLst>
              <a:ext uri="{FF2B5EF4-FFF2-40B4-BE49-F238E27FC236}">
                <a16:creationId xmlns:a16="http://schemas.microsoft.com/office/drawing/2014/main" id="{693F2BDC-E606-D5CF-862C-D4E5AC32868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AF7BE9-69B6-424F-94A7-45D7EA7AEC31}" type="slidenum">
              <a:rPr lang="en-US" smtClean="0"/>
              <a:pPr/>
              <a:t>7</a:t>
            </a:fld>
            <a:endParaRPr lang="en-US"/>
          </a:p>
        </p:txBody>
      </p:sp>
    </p:spTree>
    <p:extLst>
      <p:ext uri="{BB962C8B-B14F-4D97-AF65-F5344CB8AC3E}">
        <p14:creationId xmlns:p14="http://schemas.microsoft.com/office/powerpoint/2010/main" val="29635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1" y="857250"/>
            <a:ext cx="5525872" cy="553998"/>
          </a:xfrm>
          <a:prstGeom prst="rect">
            <a:avLst/>
          </a:prstGeom>
          <a:noFill/>
        </p:spPr>
        <p:txBody>
          <a:bodyPr wrap="none" rtlCol="0">
            <a:spAutoFit/>
          </a:bodyPr>
          <a:lstStyle/>
          <a:p>
            <a:r>
              <a:rPr lang="en-US" sz="3000" b="1" dirty="0">
                <a:solidFill>
                  <a:schemeClr val="bg1"/>
                </a:solidFill>
              </a:rPr>
              <a:t>2018-PhD Scholar from USJP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244" y="1035340"/>
            <a:ext cx="3963425" cy="3916553"/>
          </a:xfrm>
          <a:prstGeom prst="rect">
            <a:avLst/>
          </a:prstGeom>
        </p:spPr>
      </p:pic>
      <p:sp>
        <p:nvSpPr>
          <p:cNvPr id="6" name="TextBox 5"/>
          <p:cNvSpPr txBox="1"/>
          <p:nvPr/>
        </p:nvSpPr>
        <p:spPr>
          <a:xfrm>
            <a:off x="5928561" y="5282000"/>
            <a:ext cx="3172663" cy="646331"/>
          </a:xfrm>
          <a:prstGeom prst="rect">
            <a:avLst/>
          </a:prstGeom>
          <a:noFill/>
        </p:spPr>
        <p:txBody>
          <a:bodyPr wrap="none" rtlCol="0">
            <a:spAutoFit/>
          </a:bodyPr>
          <a:lstStyle/>
          <a:p>
            <a:r>
              <a:rPr lang="en-US" sz="1800" dirty="0"/>
              <a:t>2018-PhD student-</a:t>
            </a:r>
            <a:r>
              <a:rPr lang="en-US" sz="1800" dirty="0" err="1"/>
              <a:t>Nimantha</a:t>
            </a:r>
            <a:r>
              <a:rPr lang="en-US" sz="1800" dirty="0"/>
              <a:t> </a:t>
            </a:r>
          </a:p>
          <a:p>
            <a:r>
              <a:rPr lang="en-US" sz="1800" dirty="0"/>
              <a:t>Perera</a:t>
            </a:r>
          </a:p>
        </p:txBody>
      </p:sp>
      <p:pic>
        <p:nvPicPr>
          <p:cNvPr id="5" name="Picture 4" descr="A person standing in front of a large blue pipe&#10;&#10;AI-generated content may be incorrect.">
            <a:extLst>
              <a:ext uri="{FF2B5EF4-FFF2-40B4-BE49-F238E27FC236}">
                <a16:creationId xmlns:a16="http://schemas.microsoft.com/office/drawing/2014/main" id="{5B4BCC1B-CE4C-27D9-6D3E-C3632FF03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4" y="1388164"/>
            <a:ext cx="4281209" cy="3210907"/>
          </a:xfrm>
          <a:prstGeom prst="rect">
            <a:avLst/>
          </a:prstGeom>
        </p:spPr>
      </p:pic>
      <p:sp>
        <p:nvSpPr>
          <p:cNvPr id="7" name="TextBox 6">
            <a:extLst>
              <a:ext uri="{FF2B5EF4-FFF2-40B4-BE49-F238E27FC236}">
                <a16:creationId xmlns:a16="http://schemas.microsoft.com/office/drawing/2014/main" id="{7D2BDED9-56F5-41C2-C182-68CEE3E2D19B}"/>
              </a:ext>
            </a:extLst>
          </p:cNvPr>
          <p:cNvSpPr txBox="1"/>
          <p:nvPr/>
        </p:nvSpPr>
        <p:spPr>
          <a:xfrm>
            <a:off x="508779" y="5005001"/>
            <a:ext cx="2492990" cy="369332"/>
          </a:xfrm>
          <a:prstGeom prst="rect">
            <a:avLst/>
          </a:prstGeom>
          <a:noFill/>
        </p:spPr>
        <p:txBody>
          <a:bodyPr wrap="none" rtlCol="0">
            <a:spAutoFit/>
          </a:bodyPr>
          <a:lstStyle/>
          <a:p>
            <a:r>
              <a:rPr lang="en-US" sz="1800" dirty="0"/>
              <a:t>2022 Summer Student</a:t>
            </a:r>
          </a:p>
        </p:txBody>
      </p:sp>
      <p:sp>
        <p:nvSpPr>
          <p:cNvPr id="8" name="Date Placeholder 7">
            <a:extLst>
              <a:ext uri="{FF2B5EF4-FFF2-40B4-BE49-F238E27FC236}">
                <a16:creationId xmlns:a16="http://schemas.microsoft.com/office/drawing/2014/main" id="{7F4418A0-396C-9B6A-27B9-7B0F66B5AA2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6A826F-C007-4AEE-80AA-6198280681C2}" type="datetime1">
              <a:rPr lang="en-US" smtClean="0"/>
              <a:pPr/>
              <a:t>1/13/2026</a:t>
            </a:fld>
            <a:endParaRPr lang="en-US"/>
          </a:p>
        </p:txBody>
      </p:sp>
      <p:sp>
        <p:nvSpPr>
          <p:cNvPr id="9" name="Slide Number Placeholder 8">
            <a:extLst>
              <a:ext uri="{FF2B5EF4-FFF2-40B4-BE49-F238E27FC236}">
                <a16:creationId xmlns:a16="http://schemas.microsoft.com/office/drawing/2014/main" id="{62216C3C-FA99-8C4D-D028-9595560CAB5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AF7BE9-69B6-424F-94A7-45D7EA7AEC31}" type="slidenum">
              <a:rPr lang="en-US" smtClean="0"/>
              <a:pPr/>
              <a:t>8</a:t>
            </a:fld>
            <a:endParaRPr lang="en-US"/>
          </a:p>
        </p:txBody>
      </p:sp>
    </p:spTree>
    <p:extLst>
      <p:ext uri="{BB962C8B-B14F-4D97-AF65-F5344CB8AC3E}">
        <p14:creationId xmlns:p14="http://schemas.microsoft.com/office/powerpoint/2010/main" val="299144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8E5477C-8711-8081-2417-459843A2C52E}"/>
              </a:ext>
            </a:extLst>
          </p:cNvPr>
          <p:cNvSpPr>
            <a:spLocks noGrp="1"/>
          </p:cNvSpPr>
          <p:nvPr>
            <p:ph type="title"/>
          </p:nvPr>
        </p:nvSpPr>
        <p:spPr/>
        <p:txBody>
          <a:bodyPr/>
          <a:lstStyle/>
          <a:p>
            <a:r>
              <a:rPr lang="en-US" altLang="en-US" dirty="0">
                <a:ea typeface="ＭＳ Ｐゴシック" panose="020B0600070205080204" pitchFamily="34" charset="-128"/>
              </a:rPr>
              <a:t>Atomic Number (Z)</a:t>
            </a:r>
          </a:p>
        </p:txBody>
      </p:sp>
      <p:sp>
        <p:nvSpPr>
          <p:cNvPr id="9219" name="Content Placeholder 2">
            <a:extLst>
              <a:ext uri="{FF2B5EF4-FFF2-40B4-BE49-F238E27FC236}">
                <a16:creationId xmlns:a16="http://schemas.microsoft.com/office/drawing/2014/main" id="{5843EB86-904E-AF6D-30B8-BE26D3AED8D7}"/>
              </a:ext>
            </a:extLst>
          </p:cNvPr>
          <p:cNvSpPr>
            <a:spLocks noGrp="1"/>
          </p:cNvSpPr>
          <p:nvPr>
            <p:ph idx="1"/>
          </p:nvPr>
        </p:nvSpPr>
        <p:spPr/>
        <p:txBody>
          <a:bodyPr/>
          <a:lstStyle/>
          <a:p>
            <a:r>
              <a:rPr lang="en-US" altLang="en-US">
                <a:ea typeface="ＭＳ Ｐゴシック" panose="020B0600070205080204" pitchFamily="34" charset="-128"/>
              </a:rPr>
              <a:t>Every nucleus can be specified by the numbers of protons and neutrons it contains</a:t>
            </a:r>
          </a:p>
          <a:p>
            <a:r>
              <a:rPr lang="en-US" altLang="en-US">
                <a:ea typeface="ＭＳ Ｐゴシック" panose="020B0600070205080204" pitchFamily="34" charset="-128"/>
              </a:rPr>
              <a:t>The number of protons is called the atomic </a:t>
            </a:r>
            <a:r>
              <a:rPr lang="en-US" altLang="en-US" b="1" i="1">
                <a:ea typeface="ＭＳ Ｐゴシック" panose="020B0600070205080204" pitchFamily="34" charset="-128"/>
              </a:rPr>
              <a:t>number</a:t>
            </a:r>
          </a:p>
          <a:p>
            <a:pPr lvl="1"/>
            <a:r>
              <a:rPr lang="en-US" altLang="en-US">
                <a:ea typeface="Arial" panose="020B0604020202020204" pitchFamily="34" charset="0"/>
              </a:rPr>
              <a:t>Symbolized by Z</a:t>
            </a:r>
          </a:p>
          <a:p>
            <a:pPr lvl="1"/>
            <a:r>
              <a:rPr lang="en-US" altLang="en-US">
                <a:ea typeface="Arial" panose="020B0604020202020204" pitchFamily="34" charset="0"/>
              </a:rPr>
              <a:t>Each element has a particular and unique number of protons</a:t>
            </a:r>
          </a:p>
          <a:p>
            <a:pPr lvl="1"/>
            <a:r>
              <a:rPr lang="en-US" altLang="en-US">
                <a:ea typeface="Arial" panose="020B0604020202020204" pitchFamily="34" charset="0"/>
              </a:rPr>
              <a:t>Therefore, each has a characteristic value of Z</a:t>
            </a:r>
          </a:p>
          <a:p>
            <a:r>
              <a:rPr lang="en-US" altLang="en-US">
                <a:ea typeface="ＭＳ Ｐゴシック" panose="020B0600070205080204" pitchFamily="34" charset="-128"/>
              </a:rPr>
              <a:t>Z also equals the number of electrons in an atom</a:t>
            </a:r>
          </a:p>
          <a:p>
            <a:pPr lvl="1"/>
            <a:r>
              <a:rPr lang="en-US" altLang="en-US">
                <a:ea typeface="Arial" panose="020B0604020202020204" pitchFamily="34" charset="0"/>
              </a:rPr>
              <a:t>Since atoms are electrically neutral, the number of electrons will equal the number of protons</a:t>
            </a:r>
          </a:p>
        </p:txBody>
      </p:sp>
      <p:sp>
        <p:nvSpPr>
          <p:cNvPr id="9220" name="TextBox 3">
            <a:extLst>
              <a:ext uri="{FF2B5EF4-FFF2-40B4-BE49-F238E27FC236}">
                <a16:creationId xmlns:a16="http://schemas.microsoft.com/office/drawing/2014/main" id="{225F6F20-930C-3D6E-1FBA-0F22F99FF49B}"/>
              </a:ext>
            </a:extLst>
          </p:cNvPr>
          <p:cNvSpPr txBox="1">
            <a:spLocks noChangeArrowheads="1"/>
          </p:cNvSpPr>
          <p:nvPr/>
        </p:nvSpPr>
        <p:spPr bwMode="auto">
          <a:xfrm>
            <a:off x="73914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73282"/>
              </a:buClr>
              <a:buSzPct val="95000"/>
              <a:buFont typeface="Times" panose="02020603050405020304" pitchFamily="18" charset="0"/>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73282"/>
              </a:buClr>
              <a:buSzPct val="85000"/>
              <a:buFont typeface="Times" panose="02020603050405020304" pitchFamily="18"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73282"/>
              </a:buClr>
              <a:buSzPct val="70000"/>
              <a:buFont typeface="Times" panose="02020603050405020304" pitchFamily="18" charset="0"/>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73282"/>
              </a:buClr>
              <a:buSzPct val="65000"/>
              <a:buFont typeface="Times" panose="02020603050405020304" pitchFamily="18"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Section 30.1</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7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224298"/>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2554</TotalTime>
  <Words>2132</Words>
  <Application>Microsoft Office PowerPoint</Application>
  <PresentationFormat>On-screen Show (4:3)</PresentationFormat>
  <Paragraphs>283</Paragraphs>
  <Slides>55</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Arial</vt:lpstr>
      <vt:lpstr>ＭＳ Ｐゴシック</vt:lpstr>
      <vt:lpstr>Times</vt:lpstr>
      <vt:lpstr>Calibri</vt:lpstr>
      <vt:lpstr>Constantia</vt:lpstr>
      <vt:lpstr>Helvetica</vt:lpstr>
      <vt:lpstr>-apple-system</vt:lpstr>
      <vt:lpstr>Lucida Grande</vt:lpstr>
      <vt:lpstr>Flow</vt:lpstr>
      <vt:lpstr>Equation</vt:lpstr>
      <vt:lpstr>PowerPoint Presentation</vt:lpstr>
      <vt:lpstr>Atomic Nuclei </vt:lpstr>
      <vt:lpstr>Nuclear Reactions</vt:lpstr>
      <vt:lpstr>Structure of the Nucleus</vt:lpstr>
      <vt:lpstr>CERN(the European Organization for Nuclear Research)</vt:lpstr>
      <vt:lpstr>PowerPoint Presentation</vt:lpstr>
      <vt:lpstr>PowerPoint Presentation</vt:lpstr>
      <vt:lpstr>PowerPoint Presentation</vt:lpstr>
      <vt:lpstr>Atomic Number (Z)</vt:lpstr>
      <vt:lpstr>Mass Number (A)</vt:lpstr>
      <vt:lpstr>PowerPoint Presentation</vt:lpstr>
      <vt:lpstr>Isotopes (Same Z, but different N)</vt:lpstr>
      <vt:lpstr>Isotopes and Atomic Mass</vt:lpstr>
      <vt:lpstr>PowerPoint Presentation</vt:lpstr>
      <vt:lpstr>Size of the Nucleus, cont.</vt:lpstr>
      <vt:lpstr>Potential Energy</vt:lpstr>
      <vt:lpstr>Forces in the Nucleus</vt:lpstr>
      <vt:lpstr>Strong Force</vt:lpstr>
      <vt:lpstr>Strong Force and Distance</vt:lpstr>
      <vt:lpstr>Stability in the Nucleus</vt:lpstr>
      <vt:lpstr>PowerPoint Presentation</vt:lpstr>
      <vt:lpstr>Stability in the Nucleus, cont.</vt:lpstr>
      <vt:lpstr>PowerPoint Presentation</vt:lpstr>
      <vt:lpstr>Mass and Energy Scales</vt:lpstr>
      <vt:lpstr>PowerPoint Presentation</vt:lpstr>
      <vt:lpstr>Properties of 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Radioactivity</vt:lpstr>
      <vt:lpstr>Alpha Particles</vt:lpstr>
      <vt:lpstr>Alpha Particles, cont.</vt:lpstr>
      <vt:lpstr>Beta Particles</vt:lpstr>
      <vt:lpstr>Beta Particles, cont.</vt:lpstr>
      <vt:lpstr>PowerPoint Presentation</vt:lpstr>
      <vt:lpstr>Gamma Decay</vt:lpstr>
      <vt:lpstr>Gamma Rays and Energy Levels</vt:lpstr>
      <vt:lpstr>Gamma Rays vs. X-rays</vt:lpstr>
      <vt:lpstr>Conservation Rules</vt:lpstr>
      <vt:lpstr>Radioactive Decay Series</vt:lpstr>
      <vt:lpstr>Decay Series, Example (Uranium Series)</vt:lpstr>
      <vt:lpstr>Energy in a Nuclear Reaction</vt:lpstr>
      <vt:lpstr>PowerPoint Presentation</vt:lpstr>
      <vt:lpstr>PowerPoint Presentation</vt:lpstr>
      <vt:lpstr>Half-life</vt:lpstr>
      <vt:lpstr>Half-life</vt:lpstr>
      <vt:lpstr>Half-life, final</vt:lpstr>
      <vt:lpstr>PowerPoint Presentation</vt:lpstr>
      <vt:lpstr>Chain Reaction, 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30</dc:title>
  <dc:creator>Marilyn Akins</dc:creator>
  <cp:lastModifiedBy>LIlani Attygalle</cp:lastModifiedBy>
  <cp:revision>207</cp:revision>
  <dcterms:created xsi:type="dcterms:W3CDTF">2009-04-02T19:32:38Z</dcterms:created>
  <dcterms:modified xsi:type="dcterms:W3CDTF">2026-01-13T02:26:48Z</dcterms:modified>
</cp:coreProperties>
</file>