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56" r:id="rId2"/>
    <p:sldId id="257" r:id="rId3"/>
    <p:sldId id="258" r:id="rId4"/>
    <p:sldId id="260" r:id="rId5"/>
    <p:sldId id="266" r:id="rId6"/>
    <p:sldId id="262" r:id="rId7"/>
    <p:sldId id="267" r:id="rId8"/>
    <p:sldId id="268" r:id="rId9"/>
    <p:sldId id="264" r:id="rId10"/>
    <p:sldId id="269" r:id="rId11"/>
    <p:sldId id="270" r:id="rId12"/>
    <p:sldId id="271" r:id="rId13"/>
  </p:sldIdLst>
  <p:sldSz cx="9144000" cy="5143500" type="screen16x9"/>
  <p:notesSz cx="6858000" cy="9144000"/>
  <p:embeddedFontLst>
    <p:embeddedFont>
      <p:font typeface="Calibri" panose="020F0502020204030204" pitchFamily="34" charset="0"/>
      <p:regular r:id="rId15"/>
      <p:bold r:id="rId16"/>
      <p:italic r:id="rId17"/>
      <p:boldItalic r:id="rId18"/>
    </p:embeddedFont>
    <p:embeddedFont>
      <p:font typeface="Roboto" panose="02000000000000000000" pitchFamily="2"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5CD7BE0-15DB-4561-BB50-0710FB872E05}">
  <a:tblStyle styleId="{95CD7BE0-15DB-4561-BB50-0710FB872E0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874" y="5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1d2e4dde92_2_7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11d2e4dde92_2_7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85166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3b155f3f4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13b155f3f4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38951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1d2e4dde9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11d2e4dde92_0_1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11d2e4dde92_1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11d2e4dde92_1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11d2e4dde92_2_6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11d2e4dde92_2_6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11d2e4dde92_2_6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11d2e4dde92_2_6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51409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11d2e4dde92_2_7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11d2e4dde92_2_7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11d2e4dde92_2_7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11d2e4dde92_2_7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477779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11d2e4dde92_2_7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11d2e4dde92_2_7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37779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1d2e4dde92_2_7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11d2e4dde92_2_7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a:endParaRPr/>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 name="Google Shape;76;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0"/>
              </a:spcBef>
              <a:spcAft>
                <a:spcPts val="0"/>
              </a:spcAft>
              <a:buClr>
                <a:schemeClr val="lt1"/>
              </a:buClr>
              <a:buSzPts val="1400"/>
              <a:buChar char="○"/>
              <a:defRPr>
                <a:solidFill>
                  <a:schemeClr val="lt1"/>
                </a:solidFill>
              </a:defRPr>
            </a:lvl2pPr>
            <a:lvl3pPr marL="1371600" lvl="2" indent="-317500" algn="ctr">
              <a:spcBef>
                <a:spcPts val="0"/>
              </a:spcBef>
              <a:spcAft>
                <a:spcPts val="0"/>
              </a:spcAft>
              <a:buClr>
                <a:schemeClr val="lt1"/>
              </a:buClr>
              <a:buSzPts val="1400"/>
              <a:buChar char="■"/>
              <a:defRPr>
                <a:solidFill>
                  <a:schemeClr val="lt1"/>
                </a:solidFill>
              </a:defRPr>
            </a:lvl3pPr>
            <a:lvl4pPr marL="1828800" lvl="3" indent="-317500" algn="ctr">
              <a:spcBef>
                <a:spcPts val="0"/>
              </a:spcBef>
              <a:spcAft>
                <a:spcPts val="0"/>
              </a:spcAft>
              <a:buClr>
                <a:schemeClr val="lt1"/>
              </a:buClr>
              <a:buSzPts val="1400"/>
              <a:buChar char="●"/>
              <a:defRPr>
                <a:solidFill>
                  <a:schemeClr val="lt1"/>
                </a:solidFill>
              </a:defRPr>
            </a:lvl4pPr>
            <a:lvl5pPr marL="2286000" lvl="4" indent="-317500" algn="ctr">
              <a:spcBef>
                <a:spcPts val="0"/>
              </a:spcBef>
              <a:spcAft>
                <a:spcPts val="0"/>
              </a:spcAft>
              <a:buClr>
                <a:schemeClr val="lt1"/>
              </a:buClr>
              <a:buSzPts val="1400"/>
              <a:buChar char="○"/>
              <a:defRPr>
                <a:solidFill>
                  <a:schemeClr val="lt1"/>
                </a:solidFill>
              </a:defRPr>
            </a:lvl5pPr>
            <a:lvl6pPr marL="2743200" lvl="5" indent="-317500" algn="ctr">
              <a:spcBef>
                <a:spcPts val="0"/>
              </a:spcBef>
              <a:spcAft>
                <a:spcPts val="0"/>
              </a:spcAft>
              <a:buClr>
                <a:schemeClr val="lt1"/>
              </a:buClr>
              <a:buSzPts val="1400"/>
              <a:buChar char="■"/>
              <a:defRPr>
                <a:solidFill>
                  <a:schemeClr val="lt1"/>
                </a:solidFill>
              </a:defRPr>
            </a:lvl6pPr>
            <a:lvl7pPr marL="3200400" lvl="6" indent="-317500" algn="ctr">
              <a:spcBef>
                <a:spcPts val="0"/>
              </a:spcBef>
              <a:spcAft>
                <a:spcPts val="0"/>
              </a:spcAft>
              <a:buClr>
                <a:schemeClr val="lt1"/>
              </a:buClr>
              <a:buSzPts val="1400"/>
              <a:buChar char="●"/>
              <a:defRPr>
                <a:solidFill>
                  <a:schemeClr val="lt1"/>
                </a:solidFill>
              </a:defRPr>
            </a:lvl7pPr>
            <a:lvl8pPr marL="3657600" lvl="7" indent="-317500" algn="ctr">
              <a:spcBef>
                <a:spcPts val="0"/>
              </a:spcBef>
              <a:spcAft>
                <a:spcPts val="0"/>
              </a:spcAft>
              <a:buClr>
                <a:schemeClr val="lt1"/>
              </a:buClr>
              <a:buSzPts val="1400"/>
              <a:buChar char="○"/>
              <a:defRPr>
                <a:solidFill>
                  <a:schemeClr val="lt1"/>
                </a:solidFill>
              </a:defRPr>
            </a:lvl8pPr>
            <a:lvl9pPr marL="4114800" lvl="8" indent="-317500" algn="ctr">
              <a:spcBef>
                <a:spcPts val="0"/>
              </a:spcBef>
              <a:spcAft>
                <a:spcPts val="0"/>
              </a:spcAft>
              <a:buClr>
                <a:schemeClr val="lt1"/>
              </a:buClr>
              <a:buSzPts val="1400"/>
              <a:buChar char="■"/>
              <a:defRPr>
                <a:solidFill>
                  <a:schemeClr val="lt1"/>
                </a:solidFill>
              </a:defRPr>
            </a:lvl9pPr>
          </a:lstStyle>
          <a:p>
            <a:endParaRPr/>
          </a:p>
        </p:txBody>
      </p:sp>
      <p:sp>
        <p:nvSpPr>
          <p:cNvPr id="78" name="Google Shape;78;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9"/>
        <p:cNvGrpSpPr/>
        <p:nvPr/>
      </p:nvGrpSpPr>
      <p:grpSpPr>
        <a:xfrm>
          <a:off x="0" y="0"/>
          <a:ext cx="0" cy="0"/>
          <a:chOff x="0" y="0"/>
          <a:chExt cx="0" cy="0"/>
        </a:xfrm>
      </p:grpSpPr>
      <p:sp>
        <p:nvSpPr>
          <p:cNvPr id="80" name="Google Shape;80;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4"/>
            <p:cNvSpPr/>
            <p:nvPr/>
          </p:nvSpPr>
          <p:spPr>
            <a:xfrm>
              <a:off x="7170274" y="3903669"/>
              <a:ext cx="989100" cy="987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6" name="Google Shape;36;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37" name="Google Shape;37;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0" name="Google Shape;40;p5"/>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1" name="Google Shape;41;p5"/>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2" name="Google Shape;42;p5"/>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5" name="Google Shape;45;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8" name="Google Shape;48;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9" name="Google Shape;49;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 name="Google Shape;57;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58" name="Google Shape;58;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1" name="Google Shape;6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62" name="Google Shape;62;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63" name="Google Shape;63;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64" name="Google Shape;6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65" name="Google Shape;65;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6"/>
        <p:cNvGrpSpPr/>
        <p:nvPr/>
      </p:nvGrpSpPr>
      <p:grpSpPr>
        <a:xfrm>
          <a:off x="0" y="0"/>
          <a:ext cx="0" cy="0"/>
          <a:chOff x="0" y="0"/>
          <a:chExt cx="0" cy="0"/>
        </a:xfrm>
      </p:grpSpPr>
      <p:sp>
        <p:nvSpPr>
          <p:cNvPr id="67" name="Google Shape;67;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68" name="Google Shape;68;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
        <p:cNvGrpSpPr/>
        <p:nvPr/>
      </p:nvGrpSpPr>
      <p:grpSpPr>
        <a:xfrm>
          <a:off x="0" y="0"/>
          <a:ext cx="0" cy="0"/>
          <a:chOff x="0" y="0"/>
          <a:chExt cx="0" cy="0"/>
        </a:xfrm>
      </p:grpSpPr>
      <p:sp>
        <p:nvSpPr>
          <p:cNvPr id="85" name="Google Shape;85;p13"/>
          <p:cNvSpPr txBox="1">
            <a:spLocks noGrp="1"/>
          </p:cNvSpPr>
          <p:nvPr>
            <p:ph type="title"/>
          </p:nvPr>
        </p:nvSpPr>
        <p:spPr>
          <a:xfrm>
            <a:off x="311700" y="889475"/>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200" dirty="0">
                <a:solidFill>
                  <a:srgbClr val="000000"/>
                </a:solidFill>
              </a:rPr>
              <a:t>SSM 262 3.0</a:t>
            </a:r>
            <a:endParaRPr sz="3200" dirty="0">
              <a:solidFill>
                <a:srgbClr val="000000"/>
              </a:solidFill>
            </a:endParaRPr>
          </a:p>
          <a:p>
            <a:pPr marL="0" lvl="0" indent="0" algn="l" rtl="0">
              <a:spcBef>
                <a:spcPts val="0"/>
              </a:spcBef>
              <a:spcAft>
                <a:spcPts val="0"/>
              </a:spcAft>
              <a:buSzPts val="990"/>
              <a:buNone/>
            </a:pPr>
            <a:r>
              <a:rPr lang="en" sz="3600" b="1" dirty="0">
                <a:solidFill>
                  <a:srgbClr val="000000"/>
                </a:solidFill>
              </a:rPr>
              <a:t>Leadership and HRM in Sports Industry</a:t>
            </a:r>
            <a:endParaRPr sz="3600" b="1" dirty="0">
              <a:solidFill>
                <a:srgbClr val="000000"/>
              </a:solidFill>
            </a:endParaRPr>
          </a:p>
        </p:txBody>
      </p:sp>
      <p:sp>
        <p:nvSpPr>
          <p:cNvPr id="86" name="Google Shape;86;p13"/>
          <p:cNvSpPr txBox="1">
            <a:spLocks noGrp="1"/>
          </p:cNvSpPr>
          <p:nvPr>
            <p:ph type="body" idx="1"/>
          </p:nvPr>
        </p:nvSpPr>
        <p:spPr>
          <a:xfrm>
            <a:off x="311700" y="3030708"/>
            <a:ext cx="5078100" cy="199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100" b="1" dirty="0">
                <a:solidFill>
                  <a:srgbClr val="000000"/>
                </a:solidFill>
                <a:latin typeface="Calibri"/>
                <a:ea typeface="Calibri"/>
                <a:cs typeface="Calibri"/>
                <a:sym typeface="Calibri"/>
              </a:rPr>
              <a:t>Department of Sports Science</a:t>
            </a:r>
            <a:endParaRPr sz="2100" b="1" dirty="0">
              <a:solidFill>
                <a:srgbClr val="000000"/>
              </a:solidFill>
              <a:latin typeface="Calibri"/>
              <a:ea typeface="Calibri"/>
              <a:cs typeface="Calibri"/>
              <a:sym typeface="Calibri"/>
            </a:endParaRPr>
          </a:p>
          <a:p>
            <a:pPr marL="0" lvl="0" indent="0" algn="l" rtl="0">
              <a:spcBef>
                <a:spcPts val="0"/>
              </a:spcBef>
              <a:spcAft>
                <a:spcPts val="0"/>
              </a:spcAft>
              <a:buNone/>
            </a:pPr>
            <a:r>
              <a:rPr lang="en" sz="2100" b="1" dirty="0">
                <a:solidFill>
                  <a:srgbClr val="000000"/>
                </a:solidFill>
                <a:latin typeface="Calibri"/>
                <a:ea typeface="Calibri"/>
                <a:cs typeface="Calibri"/>
                <a:sym typeface="Calibri"/>
              </a:rPr>
              <a:t>Faculty of Applied Sciences</a:t>
            </a:r>
            <a:endParaRPr sz="2100" b="1" dirty="0">
              <a:solidFill>
                <a:srgbClr val="000000"/>
              </a:solidFill>
              <a:latin typeface="Calibri"/>
              <a:ea typeface="Calibri"/>
              <a:cs typeface="Calibri"/>
              <a:sym typeface="Calibri"/>
            </a:endParaRPr>
          </a:p>
          <a:p>
            <a:pPr marL="0" lvl="0" indent="0" algn="l" rtl="0">
              <a:spcBef>
                <a:spcPts val="0"/>
              </a:spcBef>
              <a:spcAft>
                <a:spcPts val="0"/>
              </a:spcAft>
              <a:buNone/>
            </a:pPr>
            <a:r>
              <a:rPr lang="en" sz="2100" b="1" dirty="0">
                <a:solidFill>
                  <a:srgbClr val="000000"/>
                </a:solidFill>
                <a:latin typeface="Calibri"/>
                <a:ea typeface="Calibri"/>
                <a:cs typeface="Calibri"/>
                <a:sym typeface="Calibri"/>
              </a:rPr>
              <a:t>University of Sri Jayewardenepura </a:t>
            </a:r>
            <a:endParaRPr sz="2100" b="1" dirty="0">
              <a:solidFill>
                <a:srgbClr val="000000"/>
              </a:solidFill>
              <a:latin typeface="Calibri"/>
              <a:ea typeface="Calibri"/>
              <a:cs typeface="Calibri"/>
              <a:sym typeface="Calibri"/>
            </a:endParaRPr>
          </a:p>
          <a:p>
            <a:pPr marL="0" lvl="0" indent="0" algn="l" rtl="0">
              <a:spcBef>
                <a:spcPts val="0"/>
              </a:spcBef>
              <a:spcAft>
                <a:spcPts val="1200"/>
              </a:spcAft>
              <a:buNone/>
            </a:pP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1"/>
          <p:cNvSpPr txBox="1">
            <a:spLocks noGrp="1"/>
          </p:cNvSpPr>
          <p:nvPr>
            <p:ph type="title"/>
          </p:nvPr>
        </p:nvSpPr>
        <p:spPr>
          <a:xfrm>
            <a:off x="311700" y="216712"/>
            <a:ext cx="8520600" cy="6078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2777" dirty="0"/>
              <a:t>Objectives of HRM</a:t>
            </a:r>
            <a:endParaRPr dirty="0"/>
          </a:p>
        </p:txBody>
      </p:sp>
      <p:sp>
        <p:nvSpPr>
          <p:cNvPr id="133" name="Google Shape;133;p21"/>
          <p:cNvSpPr txBox="1">
            <a:spLocks noGrp="1"/>
          </p:cNvSpPr>
          <p:nvPr>
            <p:ph type="body" idx="1"/>
          </p:nvPr>
        </p:nvSpPr>
        <p:spPr>
          <a:xfrm>
            <a:off x="311700" y="958326"/>
            <a:ext cx="8520600" cy="3551000"/>
          </a:xfrm>
          <a:prstGeom prst="rect">
            <a:avLst/>
          </a:prstGeom>
        </p:spPr>
        <p:txBody>
          <a:bodyPr spcFirstLastPara="1" wrap="square" lIns="91425" tIns="91425" rIns="91425" bIns="91425" anchor="t" anchorCtr="0">
            <a:normAutofit/>
          </a:bodyPr>
          <a:lstStyle/>
          <a:p>
            <a:pPr marL="127000" lvl="0" indent="0" algn="just" rtl="0">
              <a:lnSpc>
                <a:spcPct val="150000"/>
              </a:lnSpc>
              <a:spcBef>
                <a:spcPts val="1200"/>
              </a:spcBef>
              <a:spcAft>
                <a:spcPts val="0"/>
              </a:spcAft>
              <a:buClr>
                <a:srgbClr val="000000"/>
              </a:buClr>
              <a:buSzPts val="1600"/>
              <a:buNone/>
            </a:pPr>
            <a:r>
              <a:rPr lang="en-US" sz="1400" b="1" dirty="0">
                <a:solidFill>
                  <a:srgbClr val="000000"/>
                </a:solidFill>
                <a:latin typeface="Times New Roman"/>
                <a:cs typeface="Times New Roman"/>
              </a:rPr>
              <a:t>3. To control the cost of employees</a:t>
            </a:r>
            <a:endParaRPr lang="en" sz="1400" b="1" dirty="0">
              <a:solidFill>
                <a:srgbClr val="000000"/>
              </a:solidFill>
              <a:latin typeface="Times New Roman"/>
              <a:cs typeface="Times New Roman"/>
              <a:sym typeface="Times New Roman"/>
            </a:endParaRPr>
          </a:p>
          <a:p>
            <a:pPr marL="584200" lvl="1" indent="0" algn="just">
              <a:lnSpc>
                <a:spcPct val="150000"/>
              </a:lnSpc>
              <a:spcBef>
                <a:spcPts val="1200"/>
              </a:spcBef>
              <a:buClr>
                <a:srgbClr val="000000"/>
              </a:buClr>
              <a:buSzPts val="1600"/>
              <a:buNone/>
            </a:pPr>
            <a:r>
              <a:rPr lang="en" sz="1200" dirty="0">
                <a:solidFill>
                  <a:srgbClr val="000000"/>
                </a:solidFill>
                <a:latin typeface="Times New Roman"/>
                <a:cs typeface="Times New Roman"/>
                <a:sym typeface="Times New Roman"/>
              </a:rPr>
              <a:t>The cost of using employees is a moajor component of the total business cost of the organization. Over costing or under costing is to be avoided</a:t>
            </a:r>
          </a:p>
          <a:p>
            <a:pPr marL="127000" lvl="0" indent="0" algn="just" rtl="0">
              <a:lnSpc>
                <a:spcPct val="150000"/>
              </a:lnSpc>
              <a:spcBef>
                <a:spcPts val="1200"/>
              </a:spcBef>
              <a:spcAft>
                <a:spcPts val="0"/>
              </a:spcAft>
              <a:buClr>
                <a:srgbClr val="000000"/>
              </a:buClr>
              <a:buSzPts val="1600"/>
              <a:buNone/>
            </a:pPr>
            <a:r>
              <a:rPr lang="en" sz="1400" b="1" dirty="0">
                <a:solidFill>
                  <a:srgbClr val="000000"/>
                </a:solidFill>
                <a:latin typeface="Times New Roman"/>
                <a:cs typeface="Times New Roman"/>
                <a:sym typeface="Times New Roman"/>
              </a:rPr>
              <a:t>4. To get and improve organizational commitment of the employees</a:t>
            </a:r>
          </a:p>
          <a:p>
            <a:pPr marL="127000" lvl="0" indent="0" algn="just" rtl="0">
              <a:lnSpc>
                <a:spcPct val="100000"/>
              </a:lnSpc>
              <a:spcBef>
                <a:spcPts val="1200"/>
              </a:spcBef>
              <a:spcAft>
                <a:spcPts val="0"/>
              </a:spcAft>
              <a:buClr>
                <a:srgbClr val="000000"/>
              </a:buClr>
              <a:buSzPts val="1600"/>
              <a:buNone/>
            </a:pPr>
            <a:r>
              <a:rPr lang="en-US" sz="1400" b="1" dirty="0">
                <a:solidFill>
                  <a:srgbClr val="000000"/>
                </a:solidFill>
                <a:latin typeface="Times New Roman"/>
                <a:cs typeface="Times New Roman"/>
              </a:rPr>
              <a:t>         </a:t>
            </a:r>
            <a:r>
              <a:rPr lang="en-US" sz="1200" dirty="0">
                <a:solidFill>
                  <a:srgbClr val="000000"/>
                </a:solidFill>
                <a:latin typeface="Times New Roman"/>
                <a:cs typeface="Times New Roman"/>
              </a:rPr>
              <a:t>When an employee is committed to his/ her organization, he/ she identifies with the organization and become loyal to it.</a:t>
            </a:r>
          </a:p>
          <a:p>
            <a:pPr marL="127000" lvl="0" indent="0" algn="just" rtl="0">
              <a:lnSpc>
                <a:spcPct val="100000"/>
              </a:lnSpc>
              <a:spcBef>
                <a:spcPts val="1200"/>
              </a:spcBef>
              <a:spcAft>
                <a:spcPts val="0"/>
              </a:spcAft>
              <a:buClr>
                <a:srgbClr val="000000"/>
              </a:buClr>
              <a:buSzPts val="1600"/>
              <a:buNone/>
            </a:pPr>
            <a:r>
              <a:rPr lang="en-US" sz="1400" b="1" dirty="0">
                <a:solidFill>
                  <a:srgbClr val="000000"/>
                </a:solidFill>
                <a:latin typeface="Times New Roman"/>
                <a:cs typeface="Times New Roman"/>
              </a:rPr>
              <a:t>5. To motivate employees</a:t>
            </a:r>
          </a:p>
          <a:p>
            <a:pPr marL="127000" lvl="0" indent="0" algn="just" rtl="0">
              <a:lnSpc>
                <a:spcPct val="100000"/>
              </a:lnSpc>
              <a:spcBef>
                <a:spcPts val="1200"/>
              </a:spcBef>
              <a:spcAft>
                <a:spcPts val="0"/>
              </a:spcAft>
              <a:buClr>
                <a:srgbClr val="000000"/>
              </a:buClr>
              <a:buSzPts val="1600"/>
              <a:buNone/>
            </a:pPr>
            <a:r>
              <a:rPr lang="en-US" sz="1200" dirty="0">
                <a:solidFill>
                  <a:srgbClr val="000000"/>
                </a:solidFill>
                <a:latin typeface="Times New Roman"/>
                <a:cs typeface="Times New Roman"/>
              </a:rPr>
              <a:t>           Through HRM it is expected to motivate employees to perform their duties of the jobs in the expected way</a:t>
            </a:r>
          </a:p>
          <a:p>
            <a:pPr marL="127000" lvl="0" indent="0" algn="just" rtl="0">
              <a:lnSpc>
                <a:spcPct val="100000"/>
              </a:lnSpc>
              <a:spcBef>
                <a:spcPts val="1200"/>
              </a:spcBef>
              <a:spcAft>
                <a:spcPts val="0"/>
              </a:spcAft>
              <a:buClr>
                <a:srgbClr val="000000"/>
              </a:buClr>
              <a:buSzPts val="1600"/>
              <a:buNone/>
            </a:pPr>
            <a:endParaRPr lang="en-US" sz="1200" dirty="0">
              <a:solidFill>
                <a:srgbClr val="000000"/>
              </a:solidFill>
              <a:latin typeface="Times New Roman"/>
              <a:cs typeface="Times New Roman"/>
            </a:endParaRPr>
          </a:p>
        </p:txBody>
      </p:sp>
    </p:spTree>
    <p:extLst>
      <p:ext uri="{BB962C8B-B14F-4D97-AF65-F5344CB8AC3E}">
        <p14:creationId xmlns:p14="http://schemas.microsoft.com/office/powerpoint/2010/main" val="514006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2"/>
          <p:cNvSpPr txBox="1">
            <a:spLocks noGrp="1"/>
          </p:cNvSpPr>
          <p:nvPr>
            <p:ph type="title"/>
          </p:nvPr>
        </p:nvSpPr>
        <p:spPr>
          <a:xfrm>
            <a:off x="0" y="216712"/>
            <a:ext cx="8520600" cy="6078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2777" dirty="0"/>
              <a:t>Fields and Function of HRM</a:t>
            </a:r>
            <a:endParaRPr dirty="0"/>
          </a:p>
        </p:txBody>
      </p:sp>
      <p:sp>
        <p:nvSpPr>
          <p:cNvPr id="139" name="Google Shape;139;p22"/>
          <p:cNvSpPr txBox="1">
            <a:spLocks noGrp="1"/>
          </p:cNvSpPr>
          <p:nvPr>
            <p:ph type="body" idx="1"/>
          </p:nvPr>
        </p:nvSpPr>
        <p:spPr>
          <a:xfrm>
            <a:off x="459849" y="1039424"/>
            <a:ext cx="8520600" cy="4499015"/>
          </a:xfrm>
          <a:prstGeom prst="rect">
            <a:avLst/>
          </a:prstGeom>
        </p:spPr>
        <p:txBody>
          <a:bodyPr spcFirstLastPara="1" wrap="square" lIns="91425" tIns="91425" rIns="91425" bIns="91425" numCol="2" anchor="t" anchorCtr="0">
            <a:noAutofit/>
          </a:bodyPr>
          <a:lstStyle/>
          <a:p>
            <a:pPr marL="0" lvl="0" indent="0" algn="l" rtl="0">
              <a:lnSpc>
                <a:spcPct val="100000"/>
              </a:lnSpc>
              <a:buNone/>
            </a:pPr>
            <a:r>
              <a:rPr lang="en-US" sz="1400" b="1" dirty="0">
                <a:latin typeface="Times New Roman" panose="02020603050405020304" pitchFamily="18" charset="0"/>
                <a:cs typeface="Times New Roman" panose="02020603050405020304" pitchFamily="18" charset="0"/>
              </a:rPr>
              <a:t>Employment planning</a:t>
            </a:r>
          </a:p>
          <a:p>
            <a:pPr marL="0" indent="0">
              <a:lnSpc>
                <a:spcPct val="100000"/>
              </a:lnSpc>
              <a:buNone/>
            </a:pPr>
            <a:r>
              <a:rPr lang="en-US" sz="140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Job Design </a:t>
            </a:r>
          </a:p>
          <a:p>
            <a:pPr marL="0" indent="0">
              <a:lnSpc>
                <a:spcPct val="100000"/>
              </a:lnSpc>
              <a:buNone/>
            </a:pPr>
            <a:r>
              <a:rPr lang="en-US" sz="1200" dirty="0">
                <a:latin typeface="Times New Roman" panose="02020603050405020304" pitchFamily="18" charset="0"/>
                <a:cs typeface="Times New Roman" panose="02020603050405020304" pitchFamily="18" charset="0"/>
              </a:rPr>
              <a:t>	Job Analysis</a:t>
            </a:r>
          </a:p>
          <a:p>
            <a:pPr marL="0" indent="0">
              <a:lnSpc>
                <a:spcPct val="100000"/>
              </a:lnSpc>
              <a:buNone/>
            </a:pPr>
            <a:r>
              <a:rPr lang="en-US" sz="1200" dirty="0">
                <a:latin typeface="Times New Roman" panose="02020603050405020304" pitchFamily="18" charset="0"/>
                <a:cs typeface="Times New Roman" panose="02020603050405020304" pitchFamily="18" charset="0"/>
              </a:rPr>
              <a:t>	Human Power Planning</a:t>
            </a:r>
          </a:p>
          <a:p>
            <a:pPr marL="0" indent="0">
              <a:lnSpc>
                <a:spcPct val="100000"/>
              </a:lnSpc>
              <a:buNone/>
            </a:pPr>
            <a:endParaRPr lang="en-US" sz="1400" b="1" dirty="0">
              <a:latin typeface="Times New Roman" panose="02020603050405020304" pitchFamily="18" charset="0"/>
              <a:cs typeface="Times New Roman" panose="02020603050405020304" pitchFamily="18" charset="0"/>
            </a:endParaRPr>
          </a:p>
          <a:p>
            <a:pPr marL="0" indent="0">
              <a:lnSpc>
                <a:spcPct val="100000"/>
              </a:lnSpc>
              <a:buNone/>
            </a:pPr>
            <a:r>
              <a:rPr lang="en-US" sz="1400" b="1" dirty="0">
                <a:latin typeface="Times New Roman" panose="02020603050405020304" pitchFamily="18" charset="0"/>
                <a:cs typeface="Times New Roman" panose="02020603050405020304" pitchFamily="18" charset="0"/>
              </a:rPr>
              <a:t>Staffing</a:t>
            </a:r>
          </a:p>
          <a:p>
            <a:pPr marL="0" indent="0">
              <a:lnSpc>
                <a:spcPct val="100000"/>
              </a:lnSpc>
              <a:buNone/>
            </a:pPr>
            <a:r>
              <a:rPr lang="en-US" sz="1200" dirty="0">
                <a:latin typeface="Times New Roman" panose="02020603050405020304" pitchFamily="18" charset="0"/>
                <a:cs typeface="Times New Roman" panose="02020603050405020304" pitchFamily="18" charset="0"/>
              </a:rPr>
              <a:t>	Recruitment</a:t>
            </a:r>
          </a:p>
          <a:p>
            <a:pPr marL="914400" lvl="2" indent="0">
              <a:lnSpc>
                <a:spcPct val="100000"/>
              </a:lnSpc>
              <a:buNone/>
            </a:pPr>
            <a:r>
              <a:rPr lang="en-US" sz="1200" dirty="0">
                <a:latin typeface="Times New Roman" panose="02020603050405020304" pitchFamily="18" charset="0"/>
                <a:cs typeface="Times New Roman" panose="02020603050405020304" pitchFamily="18" charset="0"/>
              </a:rPr>
              <a:t>Selection</a:t>
            </a:r>
          </a:p>
          <a:p>
            <a:pPr marL="914400" lvl="2" indent="0">
              <a:lnSpc>
                <a:spcPct val="100000"/>
              </a:lnSpc>
              <a:buNone/>
            </a:pPr>
            <a:r>
              <a:rPr lang="en-US" sz="1200" dirty="0">
                <a:latin typeface="Times New Roman" panose="02020603050405020304" pitchFamily="18" charset="0"/>
                <a:cs typeface="Times New Roman" panose="02020603050405020304" pitchFamily="18" charset="0"/>
              </a:rPr>
              <a:t>Hiring</a:t>
            </a:r>
          </a:p>
          <a:p>
            <a:pPr marL="914400" lvl="2" indent="0">
              <a:lnSpc>
                <a:spcPct val="100000"/>
              </a:lnSpc>
              <a:buNone/>
            </a:pPr>
            <a:r>
              <a:rPr lang="en-US" sz="1200" dirty="0">
                <a:latin typeface="Times New Roman" panose="02020603050405020304" pitchFamily="18" charset="0"/>
                <a:cs typeface="Times New Roman" panose="02020603050405020304" pitchFamily="18" charset="0"/>
              </a:rPr>
              <a:t>Induction</a:t>
            </a:r>
          </a:p>
          <a:p>
            <a:pPr marL="0" lvl="2" indent="0">
              <a:lnSpc>
                <a:spcPct val="100000"/>
              </a:lnSpc>
              <a:buSzPts val="1800"/>
              <a:buNone/>
            </a:pPr>
            <a:endParaRPr lang="en-US" b="1" dirty="0">
              <a:latin typeface="Times New Roman" panose="02020603050405020304" pitchFamily="18" charset="0"/>
              <a:cs typeface="Times New Roman" panose="02020603050405020304" pitchFamily="18" charset="0"/>
            </a:endParaRPr>
          </a:p>
          <a:p>
            <a:pPr marL="0" lvl="2" indent="0">
              <a:lnSpc>
                <a:spcPct val="100000"/>
              </a:lnSpc>
              <a:buSzPts val="1800"/>
              <a:buNone/>
            </a:pPr>
            <a:r>
              <a:rPr lang="en-US" b="1" dirty="0">
                <a:latin typeface="Times New Roman" panose="02020603050405020304" pitchFamily="18" charset="0"/>
                <a:cs typeface="Times New Roman" panose="02020603050405020304" pitchFamily="18" charset="0"/>
              </a:rPr>
              <a:t>HR Development</a:t>
            </a:r>
          </a:p>
          <a:p>
            <a:pPr marL="914400" lvl="2" indent="0">
              <a:lnSpc>
                <a:spcPct val="100000"/>
              </a:lnSpc>
              <a:buNone/>
            </a:pPr>
            <a:r>
              <a:rPr lang="en-US" sz="1200" dirty="0">
                <a:latin typeface="Times New Roman" panose="02020603050405020304" pitchFamily="18" charset="0"/>
                <a:cs typeface="Times New Roman" panose="02020603050405020304" pitchFamily="18" charset="0"/>
              </a:rPr>
              <a:t>Performance Evaluation</a:t>
            </a:r>
          </a:p>
          <a:p>
            <a:pPr marL="914400" lvl="2" indent="0">
              <a:lnSpc>
                <a:spcPct val="100000"/>
              </a:lnSpc>
              <a:buNone/>
            </a:pPr>
            <a:r>
              <a:rPr lang="en-US" sz="1200" dirty="0">
                <a:latin typeface="Times New Roman" panose="02020603050405020304" pitchFamily="18" charset="0"/>
                <a:cs typeface="Times New Roman" panose="02020603050405020304" pitchFamily="18" charset="0"/>
              </a:rPr>
              <a:t>Training &amp; Development</a:t>
            </a:r>
          </a:p>
          <a:p>
            <a:pPr marL="914400" lvl="2" indent="0">
              <a:lnSpc>
                <a:spcPct val="100000"/>
              </a:lnSpc>
              <a:buNone/>
            </a:pPr>
            <a:r>
              <a:rPr lang="en-US" sz="1200" dirty="0">
                <a:latin typeface="Times New Roman" panose="02020603050405020304" pitchFamily="18" charset="0"/>
                <a:cs typeface="Times New Roman" panose="02020603050405020304" pitchFamily="18" charset="0"/>
              </a:rPr>
              <a:t>Career Management</a:t>
            </a:r>
          </a:p>
          <a:p>
            <a:pPr marL="0" lvl="2" indent="0">
              <a:lnSpc>
                <a:spcPct val="100000"/>
              </a:lnSpc>
              <a:buSzPts val="1800"/>
              <a:buNone/>
            </a:pPr>
            <a:endParaRPr lang="en-US" b="1" dirty="0">
              <a:latin typeface="Times New Roman" panose="02020603050405020304" pitchFamily="18" charset="0"/>
              <a:cs typeface="Times New Roman" panose="02020603050405020304" pitchFamily="18" charset="0"/>
            </a:endParaRPr>
          </a:p>
          <a:p>
            <a:pPr marL="0" lvl="2" indent="0">
              <a:lnSpc>
                <a:spcPct val="100000"/>
              </a:lnSpc>
              <a:buSzPts val="1800"/>
              <a:buNone/>
            </a:pPr>
            <a:endParaRPr lang="en-US" b="1" dirty="0">
              <a:latin typeface="Times New Roman" panose="02020603050405020304" pitchFamily="18" charset="0"/>
              <a:cs typeface="Times New Roman" panose="02020603050405020304" pitchFamily="18" charset="0"/>
            </a:endParaRPr>
          </a:p>
          <a:p>
            <a:pPr marL="0" lvl="2" indent="0">
              <a:lnSpc>
                <a:spcPct val="100000"/>
              </a:lnSpc>
              <a:buSzPts val="1800"/>
              <a:buNone/>
            </a:pPr>
            <a:endParaRPr lang="en-US" b="1" dirty="0">
              <a:latin typeface="Times New Roman" panose="02020603050405020304" pitchFamily="18" charset="0"/>
              <a:cs typeface="Times New Roman" panose="02020603050405020304" pitchFamily="18" charset="0"/>
            </a:endParaRPr>
          </a:p>
          <a:p>
            <a:pPr marL="0" lvl="2" indent="0">
              <a:lnSpc>
                <a:spcPct val="100000"/>
              </a:lnSpc>
              <a:buSzPts val="1800"/>
              <a:buNone/>
            </a:pPr>
            <a:endParaRPr lang="en-US" b="1" dirty="0">
              <a:latin typeface="Times New Roman" panose="02020603050405020304" pitchFamily="18" charset="0"/>
              <a:cs typeface="Times New Roman" panose="02020603050405020304" pitchFamily="18" charset="0"/>
            </a:endParaRPr>
          </a:p>
          <a:p>
            <a:pPr marL="0" lvl="2" indent="0">
              <a:lnSpc>
                <a:spcPct val="100000"/>
              </a:lnSpc>
              <a:buSzPts val="1800"/>
              <a:buNone/>
            </a:pPr>
            <a:endParaRPr lang="en-US" b="1" dirty="0">
              <a:latin typeface="Times New Roman" panose="02020603050405020304" pitchFamily="18" charset="0"/>
              <a:cs typeface="Times New Roman" panose="02020603050405020304" pitchFamily="18" charset="0"/>
            </a:endParaRPr>
          </a:p>
          <a:p>
            <a:pPr marL="0" lvl="2" indent="0">
              <a:lnSpc>
                <a:spcPct val="100000"/>
              </a:lnSpc>
              <a:buSzPts val="1800"/>
              <a:buNone/>
            </a:pPr>
            <a:endParaRPr lang="en-US" b="1" dirty="0">
              <a:latin typeface="Times New Roman" panose="02020603050405020304" pitchFamily="18" charset="0"/>
              <a:cs typeface="Times New Roman" panose="02020603050405020304" pitchFamily="18" charset="0"/>
            </a:endParaRPr>
          </a:p>
          <a:p>
            <a:pPr marL="0" lvl="2" indent="0">
              <a:lnSpc>
                <a:spcPct val="100000"/>
              </a:lnSpc>
              <a:buSzPts val="1800"/>
              <a:buNone/>
            </a:pPr>
            <a:r>
              <a:rPr lang="en-US" b="1" dirty="0">
                <a:latin typeface="Times New Roman" panose="02020603050405020304" pitchFamily="18" charset="0"/>
                <a:cs typeface="Times New Roman" panose="02020603050405020304" pitchFamily="18" charset="0"/>
              </a:rPr>
              <a:t>Rewards Management</a:t>
            </a:r>
          </a:p>
          <a:p>
            <a:pPr marL="914400" lvl="2" indent="0">
              <a:lnSpc>
                <a:spcPct val="100000"/>
              </a:lnSpc>
              <a:buNone/>
            </a:pPr>
            <a:r>
              <a:rPr lang="en-US" sz="1200" dirty="0">
                <a:latin typeface="Times New Roman" panose="02020603050405020304" pitchFamily="18" charset="0"/>
                <a:cs typeface="Times New Roman" panose="02020603050405020304" pitchFamily="18" charset="0"/>
              </a:rPr>
              <a:t>Pay Management</a:t>
            </a:r>
          </a:p>
          <a:p>
            <a:pPr marL="914400" lvl="2" indent="0">
              <a:lnSpc>
                <a:spcPct val="100000"/>
              </a:lnSpc>
              <a:buNone/>
            </a:pPr>
            <a:r>
              <a:rPr lang="en-US" sz="1200" dirty="0">
                <a:latin typeface="Times New Roman" panose="02020603050405020304" pitchFamily="18" charset="0"/>
                <a:cs typeface="Times New Roman" panose="02020603050405020304" pitchFamily="18" charset="0"/>
              </a:rPr>
              <a:t>Welfare Management</a:t>
            </a:r>
          </a:p>
          <a:p>
            <a:pPr marL="914400" lvl="2" indent="0">
              <a:lnSpc>
                <a:spcPct val="100000"/>
              </a:lnSpc>
              <a:buNone/>
            </a:pPr>
            <a:r>
              <a:rPr lang="en-US" sz="1200" dirty="0">
                <a:latin typeface="Times New Roman" panose="02020603050405020304" pitchFamily="18" charset="0"/>
                <a:cs typeface="Times New Roman" panose="02020603050405020304" pitchFamily="18" charset="0"/>
              </a:rPr>
              <a:t>Incentive Management</a:t>
            </a:r>
            <a:endParaRPr lang="en-US" b="1" dirty="0">
              <a:latin typeface="Times New Roman" panose="02020603050405020304" pitchFamily="18" charset="0"/>
              <a:cs typeface="Times New Roman" panose="02020603050405020304" pitchFamily="18" charset="0"/>
            </a:endParaRPr>
          </a:p>
          <a:p>
            <a:pPr marL="0" lvl="2" indent="0">
              <a:lnSpc>
                <a:spcPct val="100000"/>
              </a:lnSpc>
              <a:buSzPts val="1800"/>
              <a:buNone/>
            </a:pPr>
            <a:endParaRPr lang="en-US" b="1" dirty="0">
              <a:latin typeface="Times New Roman" panose="02020603050405020304" pitchFamily="18" charset="0"/>
              <a:cs typeface="Times New Roman" panose="02020603050405020304" pitchFamily="18" charset="0"/>
            </a:endParaRPr>
          </a:p>
          <a:p>
            <a:pPr marL="0" lvl="2" indent="0">
              <a:lnSpc>
                <a:spcPct val="100000"/>
              </a:lnSpc>
              <a:buSzPts val="1800"/>
              <a:buNone/>
            </a:pPr>
            <a:r>
              <a:rPr lang="en-US" b="1" dirty="0">
                <a:latin typeface="Times New Roman" panose="02020603050405020304" pitchFamily="18" charset="0"/>
                <a:cs typeface="Times New Roman" panose="02020603050405020304" pitchFamily="18" charset="0"/>
              </a:rPr>
              <a:t>Employee and Labour Relations</a:t>
            </a:r>
          </a:p>
          <a:p>
            <a:pPr marL="914400" lvl="2" indent="0">
              <a:lnSpc>
                <a:spcPct val="100000"/>
              </a:lnSpc>
              <a:buNone/>
            </a:pPr>
            <a:r>
              <a:rPr lang="en-US" sz="1200" dirty="0">
                <a:latin typeface="Times New Roman" panose="02020603050405020304" pitchFamily="18" charset="0"/>
                <a:cs typeface="Times New Roman" panose="02020603050405020304" pitchFamily="18" charset="0"/>
              </a:rPr>
              <a:t>Employee movement</a:t>
            </a:r>
          </a:p>
          <a:p>
            <a:pPr marL="914400" lvl="2" indent="0">
              <a:lnSpc>
                <a:spcPct val="100000"/>
              </a:lnSpc>
              <a:buNone/>
            </a:pPr>
            <a:r>
              <a:rPr lang="en-US" sz="1200" dirty="0">
                <a:latin typeface="Times New Roman" panose="02020603050405020304" pitchFamily="18" charset="0"/>
                <a:cs typeface="Times New Roman" panose="02020603050405020304" pitchFamily="18" charset="0"/>
              </a:rPr>
              <a:t>Health and Safety Management</a:t>
            </a:r>
          </a:p>
          <a:p>
            <a:pPr marL="914400" lvl="2" indent="0">
              <a:lnSpc>
                <a:spcPct val="100000"/>
              </a:lnSpc>
              <a:buNone/>
            </a:pPr>
            <a:r>
              <a:rPr lang="en-US" sz="1200" dirty="0">
                <a:latin typeface="Times New Roman" panose="02020603050405020304" pitchFamily="18" charset="0"/>
                <a:cs typeface="Times New Roman" panose="02020603050405020304" pitchFamily="18" charset="0"/>
              </a:rPr>
              <a:t>Discipline Management</a:t>
            </a:r>
          </a:p>
          <a:p>
            <a:pPr marL="914400" lvl="2" indent="0">
              <a:lnSpc>
                <a:spcPct val="100000"/>
              </a:lnSpc>
              <a:buNone/>
            </a:pPr>
            <a:r>
              <a:rPr lang="en-US" sz="1200" dirty="0">
                <a:latin typeface="Times New Roman" panose="02020603050405020304" pitchFamily="18" charset="0"/>
                <a:cs typeface="Times New Roman" panose="02020603050405020304" pitchFamily="18" charset="0"/>
              </a:rPr>
              <a:t>Grievance Handling</a:t>
            </a:r>
          </a:p>
          <a:p>
            <a:pPr marL="914400" lvl="2" indent="0">
              <a:lnSpc>
                <a:spcPct val="100000"/>
              </a:lnSpc>
              <a:buNone/>
            </a:pPr>
            <a:r>
              <a:rPr lang="en-US" sz="1200" dirty="0">
                <a:latin typeface="Times New Roman" panose="02020603050405020304" pitchFamily="18" charset="0"/>
                <a:cs typeface="Times New Roman" panose="02020603050405020304" pitchFamily="18" charset="0"/>
              </a:rPr>
              <a:t>Labour relation</a:t>
            </a:r>
          </a:p>
          <a:p>
            <a:pPr marL="0" lvl="2" indent="0">
              <a:lnSpc>
                <a:spcPct val="100000"/>
              </a:lnSpc>
              <a:buSzPts val="1800"/>
              <a:buNone/>
            </a:pPr>
            <a:endParaRPr lang="en-US" b="1" dirty="0">
              <a:latin typeface="Times New Roman" panose="02020603050405020304" pitchFamily="18" charset="0"/>
              <a:cs typeface="Times New Roman" panose="02020603050405020304" pitchFamily="18" charset="0"/>
            </a:endParaRPr>
          </a:p>
          <a:p>
            <a:pPr marL="0" lvl="2" indent="0">
              <a:lnSpc>
                <a:spcPct val="100000"/>
              </a:lnSpc>
              <a:buSzPts val="1800"/>
              <a:buNone/>
            </a:pP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8854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050B-970F-92D9-1052-FE89F3AAA34B}"/>
              </a:ext>
            </a:extLst>
          </p:cNvPr>
          <p:cNvSpPr>
            <a:spLocks noGrp="1"/>
          </p:cNvSpPr>
          <p:nvPr>
            <p:ph type="title"/>
          </p:nvPr>
        </p:nvSpPr>
        <p:spPr/>
        <p:txBody>
          <a:bodyPr>
            <a:normAutofit fontScale="90000"/>
          </a:bodyPr>
          <a:lstStyle/>
          <a:p>
            <a:pPr algn="ctr"/>
            <a:r>
              <a:rPr lang="en-US" dirty="0"/>
              <a:t>Importance of HRM in Sports Industry</a:t>
            </a:r>
          </a:p>
        </p:txBody>
      </p:sp>
      <p:sp>
        <p:nvSpPr>
          <p:cNvPr id="3" name="Text Placeholder 2">
            <a:extLst>
              <a:ext uri="{FF2B5EF4-FFF2-40B4-BE49-F238E27FC236}">
                <a16:creationId xmlns:a16="http://schemas.microsoft.com/office/drawing/2014/main" id="{A15F6F8A-6EAC-5541-6026-07EF0E549AAD}"/>
              </a:ext>
            </a:extLst>
          </p:cNvPr>
          <p:cNvSpPr>
            <a:spLocks noGrp="1"/>
          </p:cNvSpPr>
          <p:nvPr>
            <p:ph type="body" idx="1"/>
          </p:nvPr>
        </p:nvSpPr>
        <p:spPr/>
        <p:txBody>
          <a:bodyPr>
            <a:normAutofit/>
          </a:bodyPr>
          <a:lstStyle/>
          <a:p>
            <a:pPr>
              <a:lnSpc>
                <a:spcPct val="100000"/>
              </a:lnSpc>
            </a:pPr>
            <a:r>
              <a:rPr lang="en-US" sz="1600" dirty="0">
                <a:solidFill>
                  <a:srgbClr val="000000"/>
                </a:solidFill>
                <a:latin typeface="Times New Roman"/>
                <a:cs typeface="Times New Roman"/>
              </a:rPr>
              <a:t>HRM helps a company to achieve its objective from time to time by creating a positive attitude among workers (Strategic Management)</a:t>
            </a:r>
          </a:p>
          <a:p>
            <a:pPr>
              <a:lnSpc>
                <a:spcPct val="200000"/>
              </a:lnSpc>
            </a:pPr>
            <a:r>
              <a:rPr lang="en-US" sz="1600" dirty="0">
                <a:solidFill>
                  <a:srgbClr val="000000"/>
                </a:solidFill>
                <a:latin typeface="Times New Roman"/>
                <a:cs typeface="Times New Roman"/>
              </a:rPr>
              <a:t>Facilitates professional growth</a:t>
            </a:r>
          </a:p>
          <a:p>
            <a:pPr>
              <a:lnSpc>
                <a:spcPct val="200000"/>
              </a:lnSpc>
            </a:pPr>
            <a:r>
              <a:rPr lang="en-US" sz="1600" dirty="0">
                <a:solidFill>
                  <a:srgbClr val="000000"/>
                </a:solidFill>
                <a:latin typeface="Times New Roman"/>
                <a:cs typeface="Times New Roman"/>
              </a:rPr>
              <a:t>Maintaining healthy relationships between individuals and work groups</a:t>
            </a:r>
          </a:p>
          <a:p>
            <a:pPr>
              <a:lnSpc>
                <a:spcPct val="200000"/>
              </a:lnSpc>
            </a:pPr>
            <a:r>
              <a:rPr lang="en-US" sz="1600" dirty="0">
                <a:solidFill>
                  <a:srgbClr val="000000"/>
                </a:solidFill>
                <a:latin typeface="Times New Roman"/>
                <a:cs typeface="Times New Roman"/>
              </a:rPr>
              <a:t>Allocating the jobs to the right person</a:t>
            </a:r>
          </a:p>
          <a:p>
            <a:pPr>
              <a:lnSpc>
                <a:spcPct val="200000"/>
              </a:lnSpc>
            </a:pPr>
            <a:r>
              <a:rPr lang="en-US" sz="1600" dirty="0">
                <a:solidFill>
                  <a:srgbClr val="000000"/>
                </a:solidFill>
                <a:latin typeface="Times New Roman"/>
                <a:cs typeface="Times New Roman"/>
              </a:rPr>
              <a:t>Ensure legal compliance</a:t>
            </a:r>
          </a:p>
          <a:p>
            <a:pPr>
              <a:lnSpc>
                <a:spcPct val="200000"/>
              </a:lnSpc>
            </a:pPr>
            <a:r>
              <a:rPr lang="en-US" sz="1600" dirty="0">
                <a:solidFill>
                  <a:srgbClr val="000000"/>
                </a:solidFill>
                <a:latin typeface="Times New Roman"/>
                <a:cs typeface="Times New Roman"/>
              </a:rPr>
              <a:t>Safety and Risk Management</a:t>
            </a:r>
          </a:p>
          <a:p>
            <a:pPr>
              <a:lnSpc>
                <a:spcPct val="200000"/>
              </a:lnSpc>
            </a:pPr>
            <a:endParaRPr lang="en-US" sz="1600" dirty="0">
              <a:solidFill>
                <a:srgbClr val="000000"/>
              </a:solidFill>
              <a:latin typeface="Times New Roman"/>
              <a:cs typeface="Times New Roman"/>
            </a:endParaRPr>
          </a:p>
          <a:p>
            <a:pPr>
              <a:lnSpc>
                <a:spcPct val="200000"/>
              </a:lnSpc>
            </a:pPr>
            <a:endParaRPr lang="en-US" sz="1600" dirty="0">
              <a:solidFill>
                <a:srgbClr val="000000"/>
              </a:solidFill>
              <a:latin typeface="Times New Roman"/>
              <a:cs typeface="Times New Roman"/>
            </a:endParaRPr>
          </a:p>
        </p:txBody>
      </p:sp>
    </p:spTree>
    <p:extLst>
      <p:ext uri="{BB962C8B-B14F-4D97-AF65-F5344CB8AC3E}">
        <p14:creationId xmlns:p14="http://schemas.microsoft.com/office/powerpoint/2010/main" val="3713591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366200" y="747825"/>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dirty="0"/>
              <a:t>Introduction to Human Resource Management</a:t>
            </a:r>
            <a:endParaRPr b="1" dirty="0"/>
          </a:p>
        </p:txBody>
      </p:sp>
      <p:sp>
        <p:nvSpPr>
          <p:cNvPr id="92" name="Google Shape;92;p14"/>
          <p:cNvSpPr txBox="1"/>
          <p:nvPr/>
        </p:nvSpPr>
        <p:spPr>
          <a:xfrm>
            <a:off x="436500" y="1678200"/>
            <a:ext cx="8271000" cy="2269822"/>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1200"/>
              </a:spcBef>
              <a:spcAft>
                <a:spcPts val="0"/>
              </a:spcAft>
              <a:buNone/>
            </a:pPr>
            <a:r>
              <a:rPr lang="en" b="1" dirty="0">
                <a:latin typeface="Times New Roman"/>
                <a:ea typeface="Times New Roman"/>
                <a:cs typeface="Times New Roman"/>
                <a:sym typeface="Times New Roman"/>
              </a:rPr>
              <a:t>Learning Objectives</a:t>
            </a:r>
            <a:endParaRPr b="1" dirty="0">
              <a:latin typeface="Times New Roman"/>
              <a:ea typeface="Times New Roman"/>
              <a:cs typeface="Times New Roman"/>
              <a:sym typeface="Times New Roman"/>
            </a:endParaRPr>
          </a:p>
          <a:p>
            <a:pPr marL="457200" lvl="0" indent="-330200" algn="just" rtl="0">
              <a:lnSpc>
                <a:spcPct val="115000"/>
              </a:lnSpc>
              <a:spcBef>
                <a:spcPts val="1200"/>
              </a:spcBef>
              <a:spcAft>
                <a:spcPts val="0"/>
              </a:spcAft>
              <a:buSzPts val="1600"/>
              <a:buChar char="●"/>
            </a:pPr>
            <a:r>
              <a:rPr lang="en-US" dirty="0">
                <a:latin typeface="Times New Roman"/>
                <a:ea typeface="Times New Roman"/>
                <a:cs typeface="Times New Roman"/>
                <a:sym typeface="Times New Roman"/>
              </a:rPr>
              <a:t>Explain what are sports organizations</a:t>
            </a:r>
            <a:endParaRPr dirty="0">
              <a:latin typeface="Times New Roman"/>
              <a:ea typeface="Times New Roman"/>
              <a:cs typeface="Times New Roman"/>
              <a:sym typeface="Times New Roman"/>
            </a:endParaRPr>
          </a:p>
          <a:p>
            <a:pPr marL="457200" lvl="0" indent="-330200" algn="just" rtl="0">
              <a:lnSpc>
                <a:spcPct val="115000"/>
              </a:lnSpc>
              <a:spcBef>
                <a:spcPts val="0"/>
              </a:spcBef>
              <a:spcAft>
                <a:spcPts val="0"/>
              </a:spcAft>
              <a:buSzPts val="1600"/>
              <a:buChar char="●"/>
            </a:pPr>
            <a:r>
              <a:rPr lang="en-US" dirty="0">
                <a:latin typeface="Times New Roman"/>
                <a:ea typeface="Times New Roman"/>
                <a:cs typeface="Times New Roman"/>
                <a:sym typeface="Times New Roman"/>
              </a:rPr>
              <a:t>Define human resource management</a:t>
            </a:r>
            <a:endParaRPr dirty="0">
              <a:latin typeface="Times New Roman"/>
              <a:ea typeface="Times New Roman"/>
              <a:cs typeface="Times New Roman"/>
              <a:sym typeface="Times New Roman"/>
            </a:endParaRPr>
          </a:p>
          <a:p>
            <a:pPr marL="457200" lvl="0" indent="-330200" algn="just" rtl="0">
              <a:lnSpc>
                <a:spcPct val="115000"/>
              </a:lnSpc>
              <a:spcBef>
                <a:spcPts val="0"/>
              </a:spcBef>
              <a:spcAft>
                <a:spcPts val="0"/>
              </a:spcAft>
              <a:buSzPts val="1600"/>
              <a:buChar char="●"/>
            </a:pPr>
            <a:r>
              <a:rPr lang="en" dirty="0">
                <a:latin typeface="Times New Roman"/>
                <a:ea typeface="Times New Roman"/>
                <a:cs typeface="Times New Roman"/>
                <a:sym typeface="Times New Roman"/>
              </a:rPr>
              <a:t>Explain the generic purpose, strategic goals and objectives of human resource management</a:t>
            </a:r>
            <a:endParaRPr dirty="0">
              <a:latin typeface="Times New Roman"/>
              <a:ea typeface="Times New Roman"/>
              <a:cs typeface="Times New Roman"/>
              <a:sym typeface="Times New Roman"/>
            </a:endParaRPr>
          </a:p>
          <a:p>
            <a:pPr marL="457200" lvl="0" indent="-330200" algn="just" rtl="0">
              <a:lnSpc>
                <a:spcPct val="115000"/>
              </a:lnSpc>
              <a:spcBef>
                <a:spcPts val="0"/>
              </a:spcBef>
              <a:spcAft>
                <a:spcPts val="0"/>
              </a:spcAft>
              <a:buSzPts val="1600"/>
              <a:buChar char="●"/>
            </a:pPr>
            <a:r>
              <a:rPr lang="en" dirty="0">
                <a:latin typeface="Times New Roman"/>
                <a:ea typeface="Times New Roman"/>
                <a:cs typeface="Times New Roman"/>
                <a:sym typeface="Times New Roman"/>
              </a:rPr>
              <a:t>Identify and describe the functions of </a:t>
            </a:r>
            <a:r>
              <a:rPr lang="en-US" dirty="0">
                <a:latin typeface="Times New Roman"/>
                <a:ea typeface="Times New Roman"/>
                <a:cs typeface="Times New Roman"/>
                <a:sym typeface="Times New Roman"/>
              </a:rPr>
              <a:t>human resource management</a:t>
            </a:r>
          </a:p>
          <a:p>
            <a:pPr marL="457200" lvl="0" indent="-330200" algn="just" rtl="0">
              <a:lnSpc>
                <a:spcPct val="115000"/>
              </a:lnSpc>
              <a:spcBef>
                <a:spcPts val="0"/>
              </a:spcBef>
              <a:spcAft>
                <a:spcPts val="0"/>
              </a:spcAft>
              <a:buSzPts val="1600"/>
              <a:buChar char="●"/>
            </a:pPr>
            <a:r>
              <a:rPr lang="en-US" dirty="0">
                <a:latin typeface="Times New Roman"/>
                <a:ea typeface="Times New Roman"/>
                <a:cs typeface="Times New Roman"/>
                <a:sym typeface="Times New Roman"/>
              </a:rPr>
              <a:t>Identify the importance of human resource management in the sports industry</a:t>
            </a:r>
            <a:endParaRPr dirty="0">
              <a:latin typeface="Times New Roman"/>
              <a:ea typeface="Times New Roman"/>
              <a:cs typeface="Times New Roman"/>
              <a:sym typeface="Times New Roman"/>
            </a:endParaRPr>
          </a:p>
          <a:p>
            <a:pPr marL="0" lvl="0" indent="0" algn="l" rtl="0">
              <a:spcBef>
                <a:spcPts val="0"/>
              </a:spcBef>
              <a:spcAft>
                <a:spcPts val="0"/>
              </a:spcAft>
              <a:buNone/>
            </a:pPr>
            <a:endParaRPr dirty="0">
              <a:latin typeface="Roboto"/>
              <a:ea typeface="Roboto"/>
              <a:cs typeface="Roboto"/>
              <a:sym typeface="Robo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5"/>
          <p:cNvSpPr txBox="1">
            <a:spLocks noGrp="1"/>
          </p:cNvSpPr>
          <p:nvPr>
            <p:ph type="body" idx="1"/>
          </p:nvPr>
        </p:nvSpPr>
        <p:spPr>
          <a:xfrm>
            <a:off x="227991" y="185854"/>
            <a:ext cx="8520600" cy="45006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US" b="1" dirty="0">
                <a:solidFill>
                  <a:schemeClr val="accent1"/>
                </a:solidFill>
              </a:rPr>
              <a:t>Organization</a:t>
            </a:r>
            <a:endParaRPr b="1" dirty="0">
              <a:solidFill>
                <a:schemeClr val="accent1"/>
              </a:solidFill>
            </a:endParaRPr>
          </a:p>
          <a:p>
            <a:pPr marL="0" lvl="0" indent="0" algn="just" rtl="0">
              <a:lnSpc>
                <a:spcPct val="100000"/>
              </a:lnSpc>
              <a:spcBef>
                <a:spcPts val="1200"/>
              </a:spcBef>
              <a:spcAft>
                <a:spcPts val="0"/>
              </a:spcAft>
              <a:buNone/>
            </a:pPr>
            <a:r>
              <a:rPr lang="en-US" sz="1300" dirty="0">
                <a:solidFill>
                  <a:srgbClr val="000000"/>
                </a:solidFill>
                <a:latin typeface="Times New Roman"/>
                <a:ea typeface="Times New Roman"/>
                <a:cs typeface="Times New Roman"/>
                <a:sym typeface="Times New Roman"/>
              </a:rPr>
              <a:t>An organization means a group of people who work together in an organized way for a shared purpose</a:t>
            </a:r>
          </a:p>
          <a:p>
            <a:pPr marL="0" lvl="0" indent="0" algn="just" rtl="0">
              <a:lnSpc>
                <a:spcPct val="100000"/>
              </a:lnSpc>
              <a:spcBef>
                <a:spcPts val="1200"/>
              </a:spcBef>
              <a:spcAft>
                <a:spcPts val="0"/>
              </a:spcAft>
              <a:buNone/>
            </a:pPr>
            <a:r>
              <a:rPr lang="en-US" sz="1300" dirty="0">
                <a:solidFill>
                  <a:srgbClr val="000000"/>
                </a:solidFill>
                <a:latin typeface="Times New Roman"/>
                <a:ea typeface="Times New Roman"/>
                <a:cs typeface="Times New Roman"/>
                <a:sym typeface="Times New Roman"/>
              </a:rPr>
              <a:t>							 </a:t>
            </a:r>
            <a:r>
              <a:rPr lang="en-US" sz="1200" dirty="0">
                <a:solidFill>
                  <a:srgbClr val="000000"/>
                </a:solidFill>
                <a:latin typeface="Times New Roman"/>
                <a:ea typeface="Times New Roman"/>
                <a:cs typeface="Times New Roman"/>
                <a:sym typeface="Times New Roman"/>
              </a:rPr>
              <a:t>(Cambridge Dictionary)</a:t>
            </a:r>
            <a:endParaRPr sz="1200" dirty="0">
              <a:solidFill>
                <a:srgbClr val="000000"/>
              </a:solidFill>
              <a:latin typeface="Times New Roman"/>
              <a:ea typeface="Times New Roman"/>
              <a:cs typeface="Times New Roman"/>
              <a:sym typeface="Times New Roman"/>
            </a:endParaRPr>
          </a:p>
          <a:p>
            <a:pPr marL="0" lvl="0" indent="0" algn="l" rtl="0">
              <a:spcBef>
                <a:spcPts val="1200"/>
              </a:spcBef>
              <a:spcAft>
                <a:spcPts val="0"/>
              </a:spcAft>
              <a:buNone/>
            </a:pPr>
            <a:r>
              <a:rPr lang="en-US" b="1" dirty="0">
                <a:solidFill>
                  <a:schemeClr val="accent1"/>
                </a:solidFill>
              </a:rPr>
              <a:t>Sports Organization</a:t>
            </a:r>
            <a:endParaRPr b="1" dirty="0">
              <a:solidFill>
                <a:schemeClr val="accent1"/>
              </a:solidFill>
            </a:endParaRPr>
          </a:p>
          <a:p>
            <a:pPr marL="0" lvl="0" indent="0" algn="just" rtl="0">
              <a:lnSpc>
                <a:spcPct val="100000"/>
              </a:lnSpc>
              <a:spcBef>
                <a:spcPts val="1200"/>
              </a:spcBef>
              <a:spcAft>
                <a:spcPts val="0"/>
              </a:spcAft>
              <a:buNone/>
            </a:pPr>
            <a:r>
              <a:rPr lang="en-US" sz="1300" dirty="0">
                <a:solidFill>
                  <a:srgbClr val="000000"/>
                </a:solidFill>
                <a:latin typeface="Times New Roman"/>
                <a:cs typeface="Times New Roman"/>
              </a:rPr>
              <a:t>A sport organization can be defined as a social entity involved in providing sporting services; it is driven by goals, having well-structured activities and relatively identifiable borders</a:t>
            </a:r>
          </a:p>
          <a:p>
            <a:pPr marL="0" lvl="0" indent="0" algn="just" rtl="0">
              <a:lnSpc>
                <a:spcPct val="100000"/>
              </a:lnSpc>
              <a:spcBef>
                <a:spcPts val="1200"/>
              </a:spcBef>
              <a:spcAft>
                <a:spcPts val="0"/>
              </a:spcAft>
              <a:buNone/>
            </a:pPr>
            <a:r>
              <a:rPr lang="en-US" sz="1300" dirty="0">
                <a:solidFill>
                  <a:srgbClr val="000000"/>
                </a:solidFill>
                <a:latin typeface="Times New Roman"/>
                <a:cs typeface="Times New Roman"/>
              </a:rPr>
              <a:t>							</a:t>
            </a:r>
            <a:r>
              <a:rPr lang="en-US" sz="1200" dirty="0">
                <a:solidFill>
                  <a:srgbClr val="000000"/>
                </a:solidFill>
                <a:latin typeface="Times New Roman"/>
                <a:cs typeface="Times New Roman"/>
              </a:rPr>
              <a:t> (Slack and Parent, 2006)</a:t>
            </a:r>
          </a:p>
          <a:p>
            <a:pPr marL="0" lvl="0" indent="0" algn="just" rtl="0">
              <a:spcBef>
                <a:spcPts val="0"/>
              </a:spcBef>
              <a:spcAft>
                <a:spcPts val="1200"/>
              </a:spcAft>
              <a:buNone/>
            </a:pPr>
            <a:endParaRPr lang="en-US" sz="1300" dirty="0">
              <a:solidFill>
                <a:srgbClr val="000000"/>
              </a:solidFill>
              <a:latin typeface="Times New Roman"/>
              <a:cs typeface="Times New Roman"/>
            </a:endParaRPr>
          </a:p>
          <a:p>
            <a:pPr marL="0" lvl="0" indent="0" algn="just" rtl="0">
              <a:spcBef>
                <a:spcPts val="0"/>
              </a:spcBef>
              <a:spcAft>
                <a:spcPts val="1200"/>
              </a:spcAft>
              <a:buNone/>
            </a:pPr>
            <a:r>
              <a:rPr lang="en-US" sz="1300" dirty="0">
                <a:solidFill>
                  <a:srgbClr val="000000"/>
                </a:solidFill>
                <a:latin typeface="Times New Roman"/>
                <a:cs typeface="Times New Roman"/>
              </a:rPr>
              <a:t>The concept of sport encompasses all forms of physical activity which, through casual or organized participation, aim at expressing or improving physical and mental wellbeing, forming social relationships or obtaining results in competition at all levels</a:t>
            </a:r>
          </a:p>
          <a:p>
            <a:pPr marL="0" lvl="0" indent="0" algn="just" rtl="0">
              <a:spcBef>
                <a:spcPts val="0"/>
              </a:spcBef>
              <a:spcAft>
                <a:spcPts val="1200"/>
              </a:spcAft>
              <a:buNone/>
            </a:pPr>
            <a:r>
              <a:rPr lang="en-US" sz="1300" dirty="0">
                <a:solidFill>
                  <a:srgbClr val="000000"/>
                </a:solidFill>
                <a:latin typeface="Times New Roman"/>
                <a:cs typeface="Times New Roman"/>
              </a:rPr>
              <a:t>						        </a:t>
            </a:r>
            <a:r>
              <a:rPr lang="en-US" sz="1200" dirty="0">
                <a:solidFill>
                  <a:srgbClr val="000000"/>
                </a:solidFill>
                <a:latin typeface="Times New Roman"/>
                <a:cs typeface="Times New Roman"/>
              </a:rPr>
              <a:t>(European Sport Charter, May 1992)</a:t>
            </a:r>
            <a:endParaRPr sz="1300" dirty="0">
              <a:solidFill>
                <a:srgbClr val="000000"/>
              </a:solidFill>
              <a:latin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txBox="1">
            <a:spLocks noGrp="1"/>
          </p:cNvSpPr>
          <p:nvPr>
            <p:ph type="body" idx="1"/>
          </p:nvPr>
        </p:nvSpPr>
        <p:spPr>
          <a:xfrm>
            <a:off x="311699" y="523075"/>
            <a:ext cx="8557237" cy="4045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dirty="0">
                <a:solidFill>
                  <a:schemeClr val="accent1"/>
                </a:solidFill>
              </a:rPr>
              <a:t>Human Resource Management </a:t>
            </a:r>
          </a:p>
          <a:p>
            <a:pPr marL="0" lvl="0" indent="0" algn="l" rtl="0">
              <a:spcBef>
                <a:spcPts val="0"/>
              </a:spcBef>
              <a:spcAft>
                <a:spcPts val="0"/>
              </a:spcAft>
              <a:buNone/>
            </a:pPr>
            <a:endParaRPr lang="en" sz="1300" dirty="0">
              <a:solidFill>
                <a:schemeClr val="accent1"/>
              </a:solidFill>
              <a:latin typeface="Times New Roman"/>
              <a:ea typeface="Times New Roman"/>
              <a:cs typeface="Times New Roman"/>
              <a:sym typeface="Times New Roman"/>
            </a:endParaRPr>
          </a:p>
          <a:p>
            <a:pPr marL="0" lvl="0" indent="0" algn="l" rtl="0">
              <a:spcBef>
                <a:spcPts val="0"/>
              </a:spcBef>
              <a:spcAft>
                <a:spcPts val="0"/>
              </a:spcAft>
              <a:buNone/>
            </a:pPr>
            <a:r>
              <a:rPr lang="en-US" sz="1300" dirty="0">
                <a:solidFill>
                  <a:srgbClr val="000000"/>
                </a:solidFill>
                <a:latin typeface="Times New Roman"/>
                <a:cs typeface="Times New Roman"/>
              </a:rPr>
              <a:t>Human resource management is a strategic, integrated and coherent approach to the employment, development and well-being of the people working in organizations </a:t>
            </a:r>
          </a:p>
          <a:p>
            <a:pPr marL="0" lvl="0" indent="0" algn="l" rtl="0">
              <a:spcBef>
                <a:spcPts val="0"/>
              </a:spcBef>
              <a:spcAft>
                <a:spcPts val="0"/>
              </a:spcAft>
              <a:buNone/>
            </a:pPr>
            <a:r>
              <a:rPr lang="en-US" sz="1300" dirty="0">
                <a:solidFill>
                  <a:srgbClr val="000000"/>
                </a:solidFill>
                <a:latin typeface="Times New Roman"/>
                <a:cs typeface="Times New Roman"/>
              </a:rPr>
              <a:t>							</a:t>
            </a:r>
            <a:r>
              <a:rPr lang="en-US" sz="1200" dirty="0">
                <a:solidFill>
                  <a:srgbClr val="000000"/>
                </a:solidFill>
                <a:latin typeface="Times New Roman"/>
                <a:cs typeface="Times New Roman"/>
              </a:rPr>
              <a:t>        (Armstrong, 2016:7) </a:t>
            </a:r>
            <a:endParaRPr lang="en" sz="1200" dirty="0">
              <a:solidFill>
                <a:srgbClr val="000000"/>
              </a:solidFill>
              <a:latin typeface="Times New Roman"/>
              <a:cs typeface="Times New Roman"/>
              <a:sym typeface="Times New Roman"/>
            </a:endParaRPr>
          </a:p>
          <a:p>
            <a:pPr marL="0" lvl="0" indent="0" algn="l" rtl="0">
              <a:spcBef>
                <a:spcPts val="0"/>
              </a:spcBef>
              <a:spcAft>
                <a:spcPts val="0"/>
              </a:spcAft>
              <a:buNone/>
            </a:pPr>
            <a:endParaRPr lang="en" sz="1300" dirty="0">
              <a:solidFill>
                <a:srgbClr val="000000"/>
              </a:solidFill>
              <a:latin typeface="Times New Roman"/>
              <a:cs typeface="Times New Roman"/>
              <a:sym typeface="Times New Roman"/>
            </a:endParaRPr>
          </a:p>
          <a:p>
            <a:pPr marL="0" lvl="0" indent="0" algn="l" rtl="0">
              <a:spcBef>
                <a:spcPts val="0"/>
              </a:spcBef>
              <a:spcAft>
                <a:spcPts val="0"/>
              </a:spcAft>
              <a:buNone/>
            </a:pPr>
            <a:endParaRPr lang="en" sz="1300" dirty="0">
              <a:solidFill>
                <a:srgbClr val="000000"/>
              </a:solidFill>
              <a:latin typeface="Times New Roman"/>
              <a:cs typeface="Times New Roman"/>
              <a:sym typeface="Times New Roman"/>
            </a:endParaRPr>
          </a:p>
          <a:p>
            <a:pPr marL="0" lvl="0" indent="0" algn="l" rtl="0">
              <a:spcBef>
                <a:spcPts val="0"/>
              </a:spcBef>
              <a:spcAft>
                <a:spcPts val="0"/>
              </a:spcAft>
              <a:buNone/>
            </a:pPr>
            <a:r>
              <a:rPr lang="en-US" sz="1300" dirty="0">
                <a:solidFill>
                  <a:srgbClr val="000000"/>
                </a:solidFill>
                <a:latin typeface="Times New Roman"/>
                <a:cs typeface="Times New Roman"/>
              </a:rPr>
              <a:t>Human resource management is the process through which management builds the workforce and tries to create the human performances that the organization needs </a:t>
            </a:r>
          </a:p>
          <a:p>
            <a:pPr marL="0" lvl="0" indent="0" algn="l" rtl="0">
              <a:spcBef>
                <a:spcPts val="0"/>
              </a:spcBef>
              <a:spcAft>
                <a:spcPts val="0"/>
              </a:spcAft>
              <a:buNone/>
            </a:pPr>
            <a:r>
              <a:rPr lang="en-US" sz="1300" dirty="0">
                <a:solidFill>
                  <a:srgbClr val="000000"/>
                </a:solidFill>
                <a:latin typeface="Times New Roman"/>
                <a:cs typeface="Times New Roman"/>
              </a:rPr>
              <a:t>						</a:t>
            </a:r>
            <a:r>
              <a:rPr lang="en-US" sz="1200" dirty="0">
                <a:solidFill>
                  <a:srgbClr val="000000"/>
                </a:solidFill>
                <a:latin typeface="Times New Roman"/>
                <a:cs typeface="Times New Roman"/>
              </a:rPr>
              <a:t>                     (Boxall and Purcell, 2016:7)</a:t>
            </a:r>
            <a:endParaRPr lang="en" sz="1200" dirty="0">
              <a:solidFill>
                <a:srgbClr val="000000"/>
              </a:solidFill>
              <a:latin typeface="Times New Roman"/>
              <a:cs typeface="Times New Roman"/>
              <a:sym typeface="Times New Roman"/>
            </a:endParaRPr>
          </a:p>
          <a:p>
            <a:pPr marL="0" lvl="0" indent="0" algn="l" rtl="0">
              <a:spcBef>
                <a:spcPts val="0"/>
              </a:spcBef>
              <a:spcAft>
                <a:spcPts val="0"/>
              </a:spcAft>
              <a:buNone/>
            </a:pPr>
            <a:endParaRPr lang="en" sz="1300" dirty="0">
              <a:solidFill>
                <a:srgbClr val="000000"/>
              </a:solidFill>
              <a:latin typeface="Times New Roman"/>
              <a:ea typeface="Times New Roman"/>
              <a:cs typeface="Times New Roman"/>
              <a:sym typeface="Times New Roman"/>
            </a:endParaRPr>
          </a:p>
          <a:p>
            <a:pPr marL="0" lvl="0" indent="0" algn="l" rtl="0">
              <a:spcBef>
                <a:spcPts val="0"/>
              </a:spcBef>
              <a:spcAft>
                <a:spcPts val="0"/>
              </a:spcAft>
              <a:buNone/>
            </a:pPr>
            <a:endParaRPr lang="en" sz="1300" dirty="0">
              <a:solidFill>
                <a:srgbClr val="000000"/>
              </a:solidFill>
              <a:latin typeface="Times New Roman"/>
              <a:ea typeface="Times New Roman"/>
              <a:cs typeface="Times New Roman"/>
              <a:sym typeface="Times New Roman"/>
            </a:endParaRPr>
          </a:p>
          <a:p>
            <a:pPr marL="0" lvl="0" indent="0" algn="l" rtl="0">
              <a:spcBef>
                <a:spcPts val="0"/>
              </a:spcBef>
              <a:spcAft>
                <a:spcPts val="0"/>
              </a:spcAft>
              <a:buNone/>
            </a:pPr>
            <a:r>
              <a:rPr lang="en" sz="1300" dirty="0">
                <a:solidFill>
                  <a:srgbClr val="000000"/>
                </a:solidFill>
                <a:latin typeface="Times New Roman"/>
                <a:ea typeface="Times New Roman"/>
                <a:cs typeface="Times New Roman"/>
                <a:sym typeface="Times New Roman"/>
              </a:rPr>
              <a:t>HRM is the effective management of people at work. It examines what can or should be done to make people both more productive and more satisfied with their working life</a:t>
            </a:r>
          </a:p>
          <a:p>
            <a:pPr marL="0" lvl="0" indent="0" algn="l" rtl="0">
              <a:spcBef>
                <a:spcPts val="0"/>
              </a:spcBef>
              <a:spcAft>
                <a:spcPts val="0"/>
              </a:spcAft>
              <a:buNone/>
            </a:pPr>
            <a:r>
              <a:rPr lang="en" sz="1300" dirty="0">
                <a:solidFill>
                  <a:srgbClr val="000000"/>
                </a:solidFill>
                <a:latin typeface="Times New Roman"/>
                <a:ea typeface="Times New Roman"/>
                <a:cs typeface="Times New Roman"/>
                <a:sym typeface="Times New Roman"/>
              </a:rPr>
              <a:t>							          </a:t>
            </a:r>
            <a:r>
              <a:rPr lang="en" sz="1200" dirty="0">
                <a:solidFill>
                  <a:srgbClr val="000000"/>
                </a:solidFill>
                <a:latin typeface="Times New Roman"/>
                <a:ea typeface="Times New Roman"/>
                <a:cs typeface="Times New Roman"/>
                <a:sym typeface="Times New Roman"/>
              </a:rPr>
              <a:t>(Invancevich, 2008)</a:t>
            </a:r>
            <a:endParaRPr lang="en" sz="1300" dirty="0">
              <a:solidFill>
                <a:srgbClr val="000000"/>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txBox="1">
            <a:spLocks noGrp="1"/>
          </p:cNvSpPr>
          <p:nvPr>
            <p:ph type="body" idx="1"/>
          </p:nvPr>
        </p:nvSpPr>
        <p:spPr>
          <a:xfrm>
            <a:off x="311699" y="523075"/>
            <a:ext cx="8557237" cy="4286818"/>
          </a:xfrm>
          <a:prstGeom prst="rect">
            <a:avLst/>
          </a:prstGeom>
        </p:spPr>
        <p:txBody>
          <a:bodyPr spcFirstLastPara="1" wrap="square" lIns="91425" tIns="91425" rIns="91425" bIns="91425" anchor="t" anchorCtr="0">
            <a:normAutofit fontScale="85000" lnSpcReduction="10000"/>
          </a:bodyPr>
          <a:lstStyle/>
          <a:p>
            <a:pPr marL="0" lvl="0" indent="0" algn="l" rtl="0">
              <a:spcBef>
                <a:spcPts val="0"/>
              </a:spcBef>
              <a:spcAft>
                <a:spcPts val="0"/>
              </a:spcAft>
              <a:buNone/>
            </a:pPr>
            <a:r>
              <a:rPr lang="en-US" dirty="0">
                <a:solidFill>
                  <a:srgbClr val="000000"/>
                </a:solidFill>
                <a:latin typeface="Times New Roman"/>
                <a:cs typeface="Times New Roman"/>
              </a:rPr>
              <a:t>HRM can be therefore defined as follows, </a:t>
            </a:r>
          </a:p>
          <a:p>
            <a:pPr marL="0" lvl="0" indent="0" algn="l" rtl="0">
              <a:spcBef>
                <a:spcPts val="0"/>
              </a:spcBef>
              <a:spcAft>
                <a:spcPts val="0"/>
              </a:spcAft>
              <a:buNone/>
            </a:pPr>
            <a:endParaRPr lang="en-US" dirty="0">
              <a:solidFill>
                <a:srgbClr val="000000"/>
              </a:solidFill>
              <a:latin typeface="Times New Roman"/>
              <a:cs typeface="Times New Roman"/>
            </a:endParaRPr>
          </a:p>
          <a:p>
            <a:pPr marL="0" lvl="0" indent="0" algn="l" rtl="0">
              <a:spcBef>
                <a:spcPts val="0"/>
              </a:spcBef>
              <a:spcAft>
                <a:spcPts val="0"/>
              </a:spcAft>
              <a:buNone/>
            </a:pPr>
            <a:r>
              <a:rPr lang="en-US" b="1" dirty="0">
                <a:solidFill>
                  <a:srgbClr val="000000"/>
                </a:solidFill>
                <a:latin typeface="Times New Roman"/>
                <a:cs typeface="Times New Roman"/>
              </a:rPr>
              <a:t>HRM is the efficient and effective utilization of human resources to achieve goals of an organization</a:t>
            </a:r>
          </a:p>
          <a:p>
            <a:pPr marL="0" lvl="0" indent="0" algn="l" rtl="0">
              <a:spcBef>
                <a:spcPts val="0"/>
              </a:spcBef>
              <a:spcAft>
                <a:spcPts val="0"/>
              </a:spcAft>
              <a:buNone/>
            </a:pPr>
            <a:endParaRPr lang="en-US" dirty="0">
              <a:solidFill>
                <a:srgbClr val="000000"/>
              </a:solidFill>
              <a:latin typeface="Times New Roman"/>
              <a:cs typeface="Times New Roman"/>
            </a:endParaRPr>
          </a:p>
          <a:p>
            <a:pPr marL="0" lvl="0" indent="0" algn="l" rtl="0">
              <a:spcBef>
                <a:spcPts val="0"/>
              </a:spcBef>
              <a:spcAft>
                <a:spcPts val="0"/>
              </a:spcAft>
              <a:buNone/>
            </a:pPr>
            <a:endParaRPr lang="en-US" dirty="0">
              <a:solidFill>
                <a:srgbClr val="000000"/>
              </a:solidFill>
              <a:latin typeface="Times New Roman"/>
              <a:cs typeface="Times New Roman"/>
            </a:endParaRPr>
          </a:p>
          <a:p>
            <a:pPr marL="0" lvl="0" indent="0" algn="just" rtl="0">
              <a:spcBef>
                <a:spcPts val="0"/>
              </a:spcBef>
              <a:spcAft>
                <a:spcPts val="0"/>
              </a:spcAft>
              <a:buNone/>
            </a:pPr>
            <a:r>
              <a:rPr lang="en-US" sz="1600" b="1" dirty="0">
                <a:solidFill>
                  <a:srgbClr val="000000"/>
                </a:solidFill>
                <a:latin typeface="Times New Roman"/>
                <a:cs typeface="Times New Roman"/>
              </a:rPr>
              <a:t>Organization: </a:t>
            </a:r>
            <a:r>
              <a:rPr lang="en-US" sz="1600" dirty="0">
                <a:solidFill>
                  <a:srgbClr val="000000"/>
                </a:solidFill>
                <a:latin typeface="Times New Roman"/>
                <a:cs typeface="Times New Roman"/>
              </a:rPr>
              <a:t>An economic and social entity composed of a group of people who interact with each other for the purpose of achieving a common goal</a:t>
            </a:r>
          </a:p>
          <a:p>
            <a:pPr marL="0" lvl="0" indent="0" algn="just" rtl="0">
              <a:spcBef>
                <a:spcPts val="0"/>
              </a:spcBef>
              <a:spcAft>
                <a:spcPts val="0"/>
              </a:spcAft>
              <a:buNone/>
            </a:pPr>
            <a:endParaRPr lang="en-US" sz="1600" dirty="0">
              <a:solidFill>
                <a:srgbClr val="000000"/>
              </a:solidFill>
              <a:latin typeface="Times New Roman"/>
              <a:cs typeface="Times New Roman"/>
            </a:endParaRPr>
          </a:p>
          <a:p>
            <a:pPr marL="0" lvl="0" indent="0" algn="just" rtl="0">
              <a:spcBef>
                <a:spcPts val="0"/>
              </a:spcBef>
              <a:spcAft>
                <a:spcPts val="0"/>
              </a:spcAft>
              <a:buNone/>
            </a:pPr>
            <a:r>
              <a:rPr lang="en-US" sz="1600" b="1" dirty="0">
                <a:solidFill>
                  <a:srgbClr val="000000"/>
                </a:solidFill>
                <a:latin typeface="Times New Roman"/>
                <a:cs typeface="Times New Roman"/>
              </a:rPr>
              <a:t>Goals: </a:t>
            </a:r>
            <a:r>
              <a:rPr lang="en-US" sz="1600" dirty="0">
                <a:solidFill>
                  <a:srgbClr val="000000"/>
                </a:solidFill>
                <a:latin typeface="Times New Roman"/>
                <a:cs typeface="Times New Roman"/>
              </a:rPr>
              <a:t>Desired targets to be achieved in future. The basic goal of an organization is to fulfill human needs and upgrade standard of living of people</a:t>
            </a:r>
          </a:p>
          <a:p>
            <a:pPr marL="0" lvl="0" indent="0" algn="l" rtl="0">
              <a:spcBef>
                <a:spcPts val="0"/>
              </a:spcBef>
              <a:spcAft>
                <a:spcPts val="0"/>
              </a:spcAft>
              <a:buNone/>
            </a:pPr>
            <a:endParaRPr lang="en-US" sz="1600" dirty="0">
              <a:solidFill>
                <a:srgbClr val="000000"/>
              </a:solidFill>
              <a:latin typeface="Times New Roman"/>
              <a:cs typeface="Times New Roman"/>
            </a:endParaRPr>
          </a:p>
          <a:p>
            <a:pPr marL="0" lvl="0" indent="0" algn="l" rtl="0">
              <a:spcBef>
                <a:spcPts val="0"/>
              </a:spcBef>
              <a:spcAft>
                <a:spcPts val="0"/>
              </a:spcAft>
              <a:buNone/>
            </a:pPr>
            <a:r>
              <a:rPr lang="en-US" sz="1600" b="1" dirty="0">
                <a:solidFill>
                  <a:srgbClr val="000000"/>
                </a:solidFill>
                <a:latin typeface="Times New Roman"/>
                <a:cs typeface="Times New Roman"/>
              </a:rPr>
              <a:t>Human resource: </a:t>
            </a:r>
            <a:r>
              <a:rPr lang="en-US" sz="1600" dirty="0">
                <a:solidFill>
                  <a:srgbClr val="000000"/>
                </a:solidFill>
                <a:latin typeface="Times New Roman"/>
                <a:cs typeface="Times New Roman"/>
              </a:rPr>
              <a:t>Employees who work for the organization being concern</a:t>
            </a:r>
          </a:p>
          <a:p>
            <a:pPr marL="0" lvl="0" indent="0" algn="l" rtl="0">
              <a:spcBef>
                <a:spcPts val="0"/>
              </a:spcBef>
              <a:spcAft>
                <a:spcPts val="0"/>
              </a:spcAft>
              <a:buNone/>
            </a:pPr>
            <a:endParaRPr lang="en-US" sz="1600" dirty="0">
              <a:solidFill>
                <a:srgbClr val="000000"/>
              </a:solidFill>
              <a:latin typeface="Times New Roman"/>
              <a:cs typeface="Times New Roman"/>
            </a:endParaRPr>
          </a:p>
          <a:p>
            <a:pPr marL="0" lvl="0" indent="0" algn="l" rtl="0">
              <a:spcBef>
                <a:spcPts val="0"/>
              </a:spcBef>
              <a:spcAft>
                <a:spcPts val="0"/>
              </a:spcAft>
              <a:buNone/>
            </a:pPr>
            <a:r>
              <a:rPr lang="en-US" sz="1600" b="1" dirty="0">
                <a:solidFill>
                  <a:srgbClr val="000000"/>
                </a:solidFill>
                <a:latin typeface="Times New Roman"/>
                <a:cs typeface="Times New Roman"/>
              </a:rPr>
              <a:t>Efficient Utilization: </a:t>
            </a:r>
            <a:r>
              <a:rPr lang="en-US" sz="1600" dirty="0">
                <a:solidFill>
                  <a:srgbClr val="000000"/>
                </a:solidFill>
                <a:latin typeface="Times New Roman"/>
                <a:cs typeface="Times New Roman"/>
              </a:rPr>
              <a:t>That is to get the optimum use of employees by minimizing wastage </a:t>
            </a:r>
          </a:p>
          <a:p>
            <a:pPr marL="0" lvl="0" indent="0" algn="l" rtl="0">
              <a:spcBef>
                <a:spcPts val="0"/>
              </a:spcBef>
              <a:spcAft>
                <a:spcPts val="0"/>
              </a:spcAft>
              <a:buNone/>
            </a:pPr>
            <a:endParaRPr lang="en-US" sz="1600" dirty="0">
              <a:solidFill>
                <a:srgbClr val="000000"/>
              </a:solidFill>
              <a:latin typeface="Times New Roman"/>
              <a:cs typeface="Times New Roman"/>
            </a:endParaRPr>
          </a:p>
          <a:p>
            <a:pPr marL="0" lvl="0" indent="0" algn="l" rtl="0">
              <a:spcBef>
                <a:spcPts val="0"/>
              </a:spcBef>
              <a:spcAft>
                <a:spcPts val="0"/>
              </a:spcAft>
              <a:buNone/>
            </a:pPr>
            <a:r>
              <a:rPr lang="en-US" sz="1600" b="1" dirty="0">
                <a:solidFill>
                  <a:srgbClr val="000000"/>
                </a:solidFill>
                <a:latin typeface="Times New Roman"/>
                <a:cs typeface="Times New Roman"/>
              </a:rPr>
              <a:t>Effective Utilization: </a:t>
            </a:r>
            <a:r>
              <a:rPr lang="en-US" sz="1600" dirty="0">
                <a:solidFill>
                  <a:srgbClr val="000000"/>
                </a:solidFill>
                <a:latin typeface="Times New Roman"/>
                <a:cs typeface="Times New Roman"/>
              </a:rPr>
              <a:t>The extent to which goals of the organization have been realized</a:t>
            </a:r>
          </a:p>
          <a:p>
            <a:pPr marL="0" lvl="0" indent="0" algn="l" rtl="0">
              <a:spcBef>
                <a:spcPts val="0"/>
              </a:spcBef>
              <a:spcAft>
                <a:spcPts val="0"/>
              </a:spcAft>
              <a:buNone/>
            </a:pPr>
            <a:r>
              <a:rPr lang="en-US" dirty="0">
                <a:solidFill>
                  <a:srgbClr val="000000"/>
                </a:solidFill>
                <a:latin typeface="Times New Roman"/>
                <a:cs typeface="Times New Roman"/>
              </a:rPr>
              <a:t>					                            </a:t>
            </a:r>
            <a:r>
              <a:rPr lang="en-US" sz="1600" dirty="0">
                <a:solidFill>
                  <a:srgbClr val="000000"/>
                </a:solidFill>
                <a:latin typeface="Times New Roman"/>
                <a:cs typeface="Times New Roman"/>
              </a:rPr>
              <a:t>(Opatha, 2012</a:t>
            </a:r>
            <a:r>
              <a:rPr lang="en-US" sz="1400" dirty="0">
                <a:solidFill>
                  <a:srgbClr val="000000"/>
                </a:solidFill>
                <a:latin typeface="Times New Roman"/>
                <a:cs typeface="Times New Roman"/>
              </a:rPr>
              <a:t>)</a:t>
            </a:r>
            <a:r>
              <a:rPr lang="en-US" dirty="0">
                <a:solidFill>
                  <a:srgbClr val="000000"/>
                </a:solidFill>
                <a:latin typeface="Times New Roman"/>
                <a:cs typeface="Times New Roman"/>
              </a:rPr>
              <a:t>		</a:t>
            </a:r>
            <a:r>
              <a:rPr lang="en" sz="1300" dirty="0">
                <a:solidFill>
                  <a:srgbClr val="000000"/>
                </a:solidFill>
                <a:latin typeface="Times New Roman"/>
                <a:cs typeface="Times New Roman"/>
                <a:sym typeface="Times New Roman"/>
              </a:rPr>
              <a:t>			      </a:t>
            </a:r>
          </a:p>
        </p:txBody>
      </p:sp>
      <p:sp>
        <p:nvSpPr>
          <p:cNvPr id="2" name="Rectangle: Rounded Corners 1">
            <a:extLst>
              <a:ext uri="{FF2B5EF4-FFF2-40B4-BE49-F238E27FC236}">
                <a16:creationId xmlns:a16="http://schemas.microsoft.com/office/drawing/2014/main" id="{36D4C736-52E8-DA72-8638-0E9D36CF4318}"/>
              </a:ext>
            </a:extLst>
          </p:cNvPr>
          <p:cNvSpPr/>
          <p:nvPr/>
        </p:nvSpPr>
        <p:spPr>
          <a:xfrm>
            <a:off x="311699" y="973873"/>
            <a:ext cx="8304477" cy="49808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6809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dirty="0"/>
              <a:t>The Generic Purpose of HRM</a:t>
            </a:r>
            <a:endParaRPr dirty="0"/>
          </a:p>
        </p:txBody>
      </p:sp>
      <p:sp>
        <p:nvSpPr>
          <p:cNvPr id="122" name="Google Shape;122;p19"/>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0" lvl="0" indent="0" algn="just" rtl="0">
              <a:lnSpc>
                <a:spcPct val="150000"/>
              </a:lnSpc>
              <a:spcBef>
                <a:spcPts val="0"/>
              </a:spcBef>
              <a:spcAft>
                <a:spcPts val="0"/>
              </a:spcAft>
              <a:buSzPts val="935"/>
              <a:buNone/>
            </a:pPr>
            <a:r>
              <a:rPr lang="en-US" sz="1400" dirty="0">
                <a:solidFill>
                  <a:srgbClr val="000000"/>
                </a:solidFill>
                <a:latin typeface="Times New Roman"/>
                <a:cs typeface="Times New Roman"/>
              </a:rPr>
              <a:t>The generic purpose of HRM is to generate and retain an appropriate and contented human/ employee force, which gives the maximum individual contribution to organizational success. An appropriate employee force includes employees who possess knowledge, skills and attitudes that are necessary for attaining fully goals of the organization. The term ‘Appropriate’ means competent, motivated, committed and involved. Contented refers to being satisfied and quite happy (enjoying higher level of well-being)</a:t>
            </a:r>
            <a:endParaRPr sz="1400" dirty="0">
              <a:solidFill>
                <a:srgbClr val="000000"/>
              </a:solidFill>
              <a:latin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9"/>
          <p:cNvSpPr txBox="1">
            <a:spLocks noGrp="1"/>
          </p:cNvSpPr>
          <p:nvPr>
            <p:ph type="title"/>
          </p:nvPr>
        </p:nvSpPr>
        <p:spPr>
          <a:xfrm>
            <a:off x="311700" y="164673"/>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dirty="0"/>
              <a:t>Strategic Goals</a:t>
            </a:r>
            <a:endParaRPr dirty="0"/>
          </a:p>
        </p:txBody>
      </p:sp>
      <p:sp>
        <p:nvSpPr>
          <p:cNvPr id="122" name="Google Shape;122;p19"/>
          <p:cNvSpPr txBox="1">
            <a:spLocks noGrp="1"/>
          </p:cNvSpPr>
          <p:nvPr>
            <p:ph type="body" idx="1"/>
          </p:nvPr>
        </p:nvSpPr>
        <p:spPr>
          <a:xfrm>
            <a:off x="311700" y="772473"/>
            <a:ext cx="8520600" cy="3339000"/>
          </a:xfrm>
          <a:prstGeom prst="rect">
            <a:avLst/>
          </a:prstGeom>
        </p:spPr>
        <p:txBody>
          <a:bodyPr spcFirstLastPara="1" wrap="square" lIns="91425" tIns="91425" rIns="91425" bIns="91425" anchor="t" anchorCtr="0">
            <a:noAutofit/>
          </a:bodyPr>
          <a:lstStyle/>
          <a:p>
            <a:pPr marL="0" lvl="0" indent="0" algn="just" rtl="0">
              <a:lnSpc>
                <a:spcPct val="150000"/>
              </a:lnSpc>
              <a:spcBef>
                <a:spcPts val="0"/>
              </a:spcBef>
              <a:spcAft>
                <a:spcPts val="0"/>
              </a:spcAft>
              <a:buSzPts val="935"/>
              <a:buNone/>
            </a:pPr>
            <a:r>
              <a:rPr lang="en-US" sz="1400" dirty="0">
                <a:solidFill>
                  <a:srgbClr val="000000"/>
                </a:solidFill>
                <a:latin typeface="Times New Roman"/>
                <a:cs typeface="Times New Roman"/>
              </a:rPr>
              <a:t>There are several strategic goals of HRM in order to achieve the above-mentioned generic purpose. They are:</a:t>
            </a:r>
          </a:p>
          <a:p>
            <a:pPr marL="0" lvl="0" indent="0" algn="just" rtl="0">
              <a:lnSpc>
                <a:spcPct val="150000"/>
              </a:lnSpc>
              <a:spcBef>
                <a:spcPts val="0"/>
              </a:spcBef>
              <a:spcAft>
                <a:spcPts val="0"/>
              </a:spcAft>
              <a:buSzPts val="935"/>
              <a:buNone/>
            </a:pPr>
            <a:r>
              <a:rPr lang="en-US" sz="1400" b="1" dirty="0">
                <a:solidFill>
                  <a:srgbClr val="000000"/>
                </a:solidFill>
                <a:latin typeface="Times New Roman"/>
                <a:cs typeface="Times New Roman"/>
              </a:rPr>
              <a:t>1. To improve Employee Productivity</a:t>
            </a:r>
          </a:p>
          <a:p>
            <a:pPr marL="939800" lvl="2" indent="0" algn="just">
              <a:lnSpc>
                <a:spcPct val="150000"/>
              </a:lnSpc>
              <a:buSzPts val="935"/>
              <a:buNone/>
            </a:pPr>
            <a:r>
              <a:rPr lang="en-US" sz="1200" dirty="0">
                <a:solidFill>
                  <a:srgbClr val="000000"/>
                </a:solidFill>
                <a:latin typeface="Times New Roman"/>
                <a:cs typeface="Times New Roman"/>
              </a:rPr>
              <a:t>It is the ratio of employee outputs to employee inputs within a certain period of time. This implies how many units of production one employee creates for a particular period of time. It is expected that employee productivity should be achieved and improved for the progress of success</a:t>
            </a:r>
          </a:p>
          <a:p>
            <a:pPr marL="482600" lvl="1" indent="0" algn="just">
              <a:lnSpc>
                <a:spcPct val="150000"/>
              </a:lnSpc>
              <a:buSzPts val="935"/>
              <a:buNone/>
            </a:pPr>
            <a:endParaRPr lang="en-US" sz="1000" dirty="0">
              <a:solidFill>
                <a:srgbClr val="000000"/>
              </a:solidFill>
              <a:latin typeface="Times New Roman"/>
              <a:cs typeface="Times New Roman"/>
            </a:endParaRPr>
          </a:p>
          <a:p>
            <a:pPr marL="0" lvl="0" indent="0" algn="just" rtl="0">
              <a:lnSpc>
                <a:spcPct val="150000"/>
              </a:lnSpc>
              <a:spcBef>
                <a:spcPts val="0"/>
              </a:spcBef>
              <a:spcAft>
                <a:spcPts val="0"/>
              </a:spcAft>
              <a:buSzPts val="935"/>
              <a:buNone/>
            </a:pPr>
            <a:r>
              <a:rPr lang="en-US" sz="1400" b="1" dirty="0">
                <a:solidFill>
                  <a:srgbClr val="000000"/>
                </a:solidFill>
                <a:latin typeface="Times New Roman"/>
                <a:cs typeface="Times New Roman"/>
              </a:rPr>
              <a:t>2. Employee Development</a:t>
            </a:r>
          </a:p>
          <a:p>
            <a:pPr marL="0" lvl="0" indent="0" algn="just" rtl="0">
              <a:lnSpc>
                <a:spcPct val="150000"/>
              </a:lnSpc>
              <a:spcBef>
                <a:spcPts val="0"/>
              </a:spcBef>
              <a:spcAft>
                <a:spcPts val="0"/>
              </a:spcAft>
              <a:buSzPts val="935"/>
              <a:buNone/>
            </a:pPr>
            <a:r>
              <a:rPr lang="en-US" sz="1400" dirty="0">
                <a:solidFill>
                  <a:srgbClr val="000000"/>
                </a:solidFill>
                <a:latin typeface="Times New Roman"/>
                <a:cs typeface="Times New Roman"/>
              </a:rPr>
              <a:t>       	</a:t>
            </a:r>
            <a:r>
              <a:rPr lang="en-US" sz="1200" dirty="0">
                <a:solidFill>
                  <a:srgbClr val="000000"/>
                </a:solidFill>
                <a:latin typeface="Times New Roman"/>
                <a:cs typeface="Times New Roman"/>
              </a:rPr>
              <a:t>It involves provision of opportunities as many as possible to accomplish employees’ personal objectives, improvements 	of their career paths and enhancements of their competencies through the development of knowledge, skills and attitudes</a:t>
            </a:r>
          </a:p>
          <a:p>
            <a:pPr marL="0" lvl="0" indent="0" algn="just" rtl="0">
              <a:lnSpc>
                <a:spcPct val="150000"/>
              </a:lnSpc>
              <a:spcBef>
                <a:spcPts val="0"/>
              </a:spcBef>
              <a:spcAft>
                <a:spcPts val="0"/>
              </a:spcAft>
              <a:buSzPts val="935"/>
              <a:buNone/>
            </a:pPr>
            <a:endParaRPr lang="en-US" sz="1200" dirty="0">
              <a:solidFill>
                <a:srgbClr val="000000"/>
              </a:solidFill>
              <a:latin typeface="Times New Roman"/>
              <a:cs typeface="Times New Roman"/>
            </a:endParaRPr>
          </a:p>
          <a:p>
            <a:pPr marL="0" lvl="0" indent="0" algn="just" rtl="0">
              <a:lnSpc>
                <a:spcPct val="150000"/>
              </a:lnSpc>
              <a:spcBef>
                <a:spcPts val="0"/>
              </a:spcBef>
              <a:spcAft>
                <a:spcPts val="0"/>
              </a:spcAft>
              <a:buSzPts val="935"/>
              <a:buNone/>
            </a:pPr>
            <a:r>
              <a:rPr lang="en-US" sz="1400" b="1" dirty="0">
                <a:solidFill>
                  <a:srgbClr val="000000"/>
                </a:solidFill>
                <a:latin typeface="Times New Roman"/>
                <a:cs typeface="Times New Roman"/>
              </a:rPr>
              <a:t>3. To increase Quality of Work Life (QWL)</a:t>
            </a:r>
          </a:p>
          <a:p>
            <a:pPr marL="0" lvl="0" indent="0" algn="just" rtl="0">
              <a:lnSpc>
                <a:spcPct val="150000"/>
              </a:lnSpc>
              <a:spcBef>
                <a:spcPts val="0"/>
              </a:spcBef>
              <a:spcAft>
                <a:spcPts val="0"/>
              </a:spcAft>
              <a:buSzPts val="935"/>
              <a:buNone/>
            </a:pPr>
            <a:r>
              <a:rPr lang="en-US" sz="1200" dirty="0">
                <a:solidFill>
                  <a:srgbClr val="000000"/>
                </a:solidFill>
                <a:latin typeface="Times New Roman"/>
                <a:cs typeface="Times New Roman"/>
              </a:rPr>
              <a:t>	All the employees having the opportunity of presenting their ideas, suggestions and opinions before making decisions 	which affects them. It is intended that the degree of employees’ participation or involvement in making employment 	decisions is increased</a:t>
            </a:r>
          </a:p>
          <a:p>
            <a:pPr marL="0" lvl="0" indent="0" algn="just" rtl="0">
              <a:lnSpc>
                <a:spcPct val="150000"/>
              </a:lnSpc>
              <a:spcBef>
                <a:spcPts val="0"/>
              </a:spcBef>
              <a:spcAft>
                <a:spcPts val="0"/>
              </a:spcAft>
              <a:buSzPts val="935"/>
              <a:buNone/>
            </a:pPr>
            <a:endParaRPr sz="1400" dirty="0">
              <a:solidFill>
                <a:srgbClr val="000000"/>
              </a:solidFill>
              <a:latin typeface="Times New Roman"/>
              <a:cs typeface="Times New Roman"/>
              <a:sym typeface="Times New Roman"/>
            </a:endParaRPr>
          </a:p>
        </p:txBody>
      </p:sp>
    </p:spTree>
    <p:extLst>
      <p:ext uri="{BB962C8B-B14F-4D97-AF65-F5344CB8AC3E}">
        <p14:creationId xmlns:p14="http://schemas.microsoft.com/office/powerpoint/2010/main" val="461367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9"/>
          <p:cNvSpPr txBox="1">
            <a:spLocks noGrp="1"/>
          </p:cNvSpPr>
          <p:nvPr>
            <p:ph type="title"/>
          </p:nvPr>
        </p:nvSpPr>
        <p:spPr>
          <a:xfrm>
            <a:off x="311700" y="415893"/>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dirty="0"/>
              <a:t>Strategic Goals</a:t>
            </a:r>
            <a:endParaRPr dirty="0"/>
          </a:p>
        </p:txBody>
      </p:sp>
      <p:sp>
        <p:nvSpPr>
          <p:cNvPr id="122" name="Google Shape;122;p19"/>
          <p:cNvSpPr txBox="1">
            <a:spLocks noGrp="1"/>
          </p:cNvSpPr>
          <p:nvPr>
            <p:ph type="body" idx="1"/>
          </p:nvPr>
        </p:nvSpPr>
        <p:spPr>
          <a:xfrm>
            <a:off x="311700" y="1084707"/>
            <a:ext cx="8743090" cy="3339000"/>
          </a:xfrm>
          <a:prstGeom prst="rect">
            <a:avLst/>
          </a:prstGeom>
        </p:spPr>
        <p:txBody>
          <a:bodyPr spcFirstLastPara="1" wrap="square" lIns="91425" tIns="91425" rIns="91425" bIns="91425" anchor="t" anchorCtr="0">
            <a:noAutofit/>
          </a:bodyPr>
          <a:lstStyle/>
          <a:p>
            <a:pPr marL="0" lvl="0" indent="0" algn="just" rtl="0">
              <a:lnSpc>
                <a:spcPct val="150000"/>
              </a:lnSpc>
              <a:spcBef>
                <a:spcPts val="0"/>
              </a:spcBef>
              <a:spcAft>
                <a:spcPts val="0"/>
              </a:spcAft>
              <a:buSzPts val="935"/>
              <a:buNone/>
            </a:pPr>
            <a:r>
              <a:rPr lang="en-US" sz="1400" b="1" dirty="0">
                <a:solidFill>
                  <a:srgbClr val="000000"/>
                </a:solidFill>
                <a:latin typeface="Times New Roman"/>
                <a:cs typeface="Times New Roman"/>
              </a:rPr>
              <a:t>4. To ensure Legal Compliance</a:t>
            </a:r>
          </a:p>
          <a:p>
            <a:pPr marL="939800" lvl="2" indent="0" algn="just">
              <a:lnSpc>
                <a:spcPct val="150000"/>
              </a:lnSpc>
              <a:buSzPts val="935"/>
              <a:buNone/>
            </a:pPr>
            <a:r>
              <a:rPr lang="en-US" sz="1200" dirty="0">
                <a:solidFill>
                  <a:srgbClr val="000000"/>
                </a:solidFill>
                <a:latin typeface="Times New Roman"/>
                <a:cs typeface="Times New Roman"/>
              </a:rPr>
              <a:t>HRM in an organization should be performed in compliance with legitimate provisions imposed by the labour laws</a:t>
            </a:r>
          </a:p>
          <a:p>
            <a:pPr marL="482600" lvl="1" indent="0" algn="just">
              <a:lnSpc>
                <a:spcPct val="150000"/>
              </a:lnSpc>
              <a:buSzPts val="935"/>
              <a:buNone/>
            </a:pPr>
            <a:endParaRPr lang="en-US" sz="1000" dirty="0">
              <a:solidFill>
                <a:srgbClr val="000000"/>
              </a:solidFill>
              <a:latin typeface="Times New Roman"/>
              <a:cs typeface="Times New Roman"/>
            </a:endParaRPr>
          </a:p>
          <a:p>
            <a:pPr marL="0" lvl="0" indent="0" algn="just" rtl="0">
              <a:lnSpc>
                <a:spcPct val="150000"/>
              </a:lnSpc>
              <a:spcBef>
                <a:spcPts val="0"/>
              </a:spcBef>
              <a:spcAft>
                <a:spcPts val="0"/>
              </a:spcAft>
              <a:buSzPts val="935"/>
              <a:buNone/>
            </a:pPr>
            <a:r>
              <a:rPr lang="en-US" sz="1400" b="1" dirty="0">
                <a:solidFill>
                  <a:srgbClr val="000000"/>
                </a:solidFill>
                <a:latin typeface="Times New Roman"/>
                <a:cs typeface="Times New Roman"/>
              </a:rPr>
              <a:t>5. To ensure Customer Compliance</a:t>
            </a:r>
          </a:p>
          <a:p>
            <a:pPr marL="0" lvl="0" indent="0" algn="just" rtl="0">
              <a:lnSpc>
                <a:spcPct val="150000"/>
              </a:lnSpc>
              <a:spcBef>
                <a:spcPts val="0"/>
              </a:spcBef>
              <a:spcAft>
                <a:spcPts val="0"/>
              </a:spcAft>
              <a:buSzPts val="935"/>
              <a:buNone/>
            </a:pPr>
            <a:r>
              <a:rPr lang="en-US" sz="1400" dirty="0">
                <a:solidFill>
                  <a:srgbClr val="000000"/>
                </a:solidFill>
                <a:latin typeface="Times New Roman"/>
                <a:cs typeface="Times New Roman"/>
              </a:rPr>
              <a:t>       	 </a:t>
            </a:r>
            <a:r>
              <a:rPr lang="en-US" sz="1200" dirty="0">
                <a:solidFill>
                  <a:srgbClr val="000000"/>
                </a:solidFill>
                <a:latin typeface="Times New Roman"/>
                <a:cs typeface="Times New Roman"/>
              </a:rPr>
              <a:t>Currently a growing number of organizations will have to comply with various prescription given by their important 	 	 customers</a:t>
            </a:r>
          </a:p>
          <a:p>
            <a:pPr marL="0" lvl="0" indent="0" algn="just" rtl="0">
              <a:lnSpc>
                <a:spcPct val="150000"/>
              </a:lnSpc>
              <a:spcBef>
                <a:spcPts val="0"/>
              </a:spcBef>
              <a:spcAft>
                <a:spcPts val="0"/>
              </a:spcAft>
              <a:buSzPts val="935"/>
              <a:buNone/>
            </a:pPr>
            <a:endParaRPr sz="1400" dirty="0">
              <a:solidFill>
                <a:srgbClr val="000000"/>
              </a:solidFill>
              <a:latin typeface="Times New Roman"/>
              <a:cs typeface="Times New Roman"/>
              <a:sym typeface="Times New Roman"/>
            </a:endParaRPr>
          </a:p>
        </p:txBody>
      </p:sp>
    </p:spTree>
    <p:extLst>
      <p:ext uri="{BB962C8B-B14F-4D97-AF65-F5344CB8AC3E}">
        <p14:creationId xmlns:p14="http://schemas.microsoft.com/office/powerpoint/2010/main" val="374522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1"/>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2777" dirty="0"/>
              <a:t>Objectives of HRM</a:t>
            </a:r>
            <a:endParaRPr dirty="0"/>
          </a:p>
        </p:txBody>
      </p:sp>
      <p:sp>
        <p:nvSpPr>
          <p:cNvPr id="133" name="Google Shape;133;p21"/>
          <p:cNvSpPr txBox="1">
            <a:spLocks noGrp="1"/>
          </p:cNvSpPr>
          <p:nvPr>
            <p:ph type="body" idx="1"/>
          </p:nvPr>
        </p:nvSpPr>
        <p:spPr>
          <a:xfrm>
            <a:off x="311700" y="1017800"/>
            <a:ext cx="8520600" cy="3551000"/>
          </a:xfrm>
          <a:prstGeom prst="rect">
            <a:avLst/>
          </a:prstGeom>
        </p:spPr>
        <p:txBody>
          <a:bodyPr spcFirstLastPara="1" wrap="square" lIns="91425" tIns="91425" rIns="91425" bIns="91425" anchor="t" anchorCtr="0">
            <a:normAutofit/>
          </a:bodyPr>
          <a:lstStyle/>
          <a:p>
            <a:pPr marL="127000" lvl="0" indent="0" algn="just" rtl="0">
              <a:lnSpc>
                <a:spcPct val="150000"/>
              </a:lnSpc>
              <a:spcBef>
                <a:spcPts val="1200"/>
              </a:spcBef>
              <a:spcAft>
                <a:spcPts val="0"/>
              </a:spcAft>
              <a:buClr>
                <a:srgbClr val="000000"/>
              </a:buClr>
              <a:buSzPts val="1600"/>
              <a:buNone/>
            </a:pPr>
            <a:r>
              <a:rPr lang="en" sz="1400" dirty="0">
                <a:solidFill>
                  <a:srgbClr val="000000"/>
                </a:solidFill>
                <a:latin typeface="Times New Roman"/>
                <a:cs typeface="Times New Roman"/>
                <a:sym typeface="Times New Roman"/>
              </a:rPr>
              <a:t>The following objectives have to be accomplished in order to achieve strategic goals of HRM</a:t>
            </a:r>
          </a:p>
          <a:p>
            <a:pPr marL="469900" lvl="0" algn="just" rtl="0">
              <a:lnSpc>
                <a:spcPct val="150000"/>
              </a:lnSpc>
              <a:spcBef>
                <a:spcPts val="1200"/>
              </a:spcBef>
              <a:spcAft>
                <a:spcPts val="0"/>
              </a:spcAft>
              <a:buClr>
                <a:srgbClr val="000000"/>
              </a:buClr>
              <a:buSzPts val="1600"/>
              <a:buAutoNum type="arabicPeriod"/>
            </a:pPr>
            <a:r>
              <a:rPr lang="en-US" sz="1400" b="1" dirty="0">
                <a:solidFill>
                  <a:srgbClr val="000000"/>
                </a:solidFill>
                <a:latin typeface="Times New Roman"/>
                <a:cs typeface="Times New Roman"/>
              </a:rPr>
              <a:t>To procure right people, at the right time to do the right job</a:t>
            </a:r>
            <a:endParaRPr lang="en" sz="1400" b="1" dirty="0">
              <a:solidFill>
                <a:srgbClr val="000000"/>
              </a:solidFill>
              <a:latin typeface="Times New Roman"/>
              <a:cs typeface="Times New Roman"/>
              <a:sym typeface="Times New Roman"/>
            </a:endParaRPr>
          </a:p>
          <a:p>
            <a:pPr marL="584200" lvl="1" indent="0" algn="just">
              <a:lnSpc>
                <a:spcPct val="150000"/>
              </a:lnSpc>
              <a:spcBef>
                <a:spcPts val="1200"/>
              </a:spcBef>
              <a:buClr>
                <a:srgbClr val="000000"/>
              </a:buClr>
              <a:buSzPts val="1600"/>
              <a:buNone/>
            </a:pPr>
            <a:r>
              <a:rPr lang="en" sz="1200" dirty="0">
                <a:solidFill>
                  <a:srgbClr val="000000"/>
                </a:solidFill>
                <a:latin typeface="Times New Roman"/>
                <a:cs typeface="Times New Roman"/>
                <a:sym typeface="Times New Roman"/>
              </a:rPr>
              <a:t>It is vital that the organization procures right people as employees at the right time to do the right job to achive any of the strategic goals mentioned above</a:t>
            </a:r>
          </a:p>
          <a:p>
            <a:pPr marL="127000" lvl="0" indent="0" algn="just" rtl="0">
              <a:lnSpc>
                <a:spcPct val="150000"/>
              </a:lnSpc>
              <a:spcBef>
                <a:spcPts val="1200"/>
              </a:spcBef>
              <a:spcAft>
                <a:spcPts val="0"/>
              </a:spcAft>
              <a:buClr>
                <a:srgbClr val="000000"/>
              </a:buClr>
              <a:buSzPts val="1600"/>
              <a:buNone/>
            </a:pPr>
            <a:r>
              <a:rPr lang="en" sz="1400" b="1" dirty="0">
                <a:solidFill>
                  <a:srgbClr val="000000"/>
                </a:solidFill>
                <a:latin typeface="Times New Roman"/>
                <a:cs typeface="Times New Roman"/>
                <a:sym typeface="Times New Roman"/>
              </a:rPr>
              <a:t>2. To retrain the most appropriate employees within the organization</a:t>
            </a:r>
          </a:p>
          <a:p>
            <a:pPr marL="127000" lvl="0" indent="0" algn="just" rtl="0">
              <a:lnSpc>
                <a:spcPct val="100000"/>
              </a:lnSpc>
              <a:spcBef>
                <a:spcPts val="1200"/>
              </a:spcBef>
              <a:spcAft>
                <a:spcPts val="0"/>
              </a:spcAft>
              <a:buClr>
                <a:srgbClr val="000000"/>
              </a:buClr>
              <a:buSzPts val="1600"/>
              <a:buNone/>
            </a:pPr>
            <a:r>
              <a:rPr lang="en-US" sz="1400" b="1" dirty="0">
                <a:solidFill>
                  <a:srgbClr val="000000"/>
                </a:solidFill>
                <a:latin typeface="Times New Roman"/>
                <a:cs typeface="Times New Roman"/>
              </a:rPr>
              <a:t>         </a:t>
            </a:r>
            <a:r>
              <a:rPr lang="en-US" sz="1200" dirty="0">
                <a:solidFill>
                  <a:srgbClr val="000000"/>
                </a:solidFill>
                <a:latin typeface="Times New Roman"/>
                <a:cs typeface="Times New Roman"/>
              </a:rPr>
              <a:t>All the employees procured at the time of first employment may not be right performers after a certain time passes.</a:t>
            </a:r>
          </a:p>
          <a:p>
            <a:pPr marL="127000" lvl="0" indent="0" algn="just" rtl="0">
              <a:lnSpc>
                <a:spcPct val="100000"/>
              </a:lnSpc>
              <a:spcBef>
                <a:spcPts val="1200"/>
              </a:spcBef>
              <a:spcAft>
                <a:spcPts val="0"/>
              </a:spcAft>
              <a:buClr>
                <a:srgbClr val="000000"/>
              </a:buClr>
              <a:buSzPts val="1600"/>
              <a:buNone/>
            </a:pPr>
            <a:r>
              <a:rPr lang="en-US" sz="1200" dirty="0">
                <a:solidFill>
                  <a:srgbClr val="000000"/>
                </a:solidFill>
                <a:latin typeface="Times New Roman"/>
                <a:cs typeface="Times New Roman"/>
              </a:rPr>
              <a:t>          As organization wishes to achieve success they might have to terminate or replace the poor or wrong job performers</a:t>
            </a:r>
          </a:p>
        </p:txBody>
      </p:sp>
    </p:spTree>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TotalTime>
  <Words>1095</Words>
  <Application>Microsoft Office PowerPoint</Application>
  <PresentationFormat>On-screen Show (16:9)</PresentationFormat>
  <Paragraphs>120</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Times New Roman</vt:lpstr>
      <vt:lpstr>Roboto</vt:lpstr>
      <vt:lpstr>Arial</vt:lpstr>
      <vt:lpstr>Calibri</vt:lpstr>
      <vt:lpstr>Geometric</vt:lpstr>
      <vt:lpstr>SSM 262 3.0 Leadership and HRM in Sports Industry</vt:lpstr>
      <vt:lpstr>Introduction to Human Resource Management</vt:lpstr>
      <vt:lpstr>PowerPoint Presentation</vt:lpstr>
      <vt:lpstr>PowerPoint Presentation</vt:lpstr>
      <vt:lpstr>PowerPoint Presentation</vt:lpstr>
      <vt:lpstr>The Generic Purpose of HRM</vt:lpstr>
      <vt:lpstr>Strategic Goals</vt:lpstr>
      <vt:lpstr>Strategic Goals</vt:lpstr>
      <vt:lpstr>Objectives of HRM</vt:lpstr>
      <vt:lpstr>Objectives of HRM</vt:lpstr>
      <vt:lpstr>Fields and Function of HRM</vt:lpstr>
      <vt:lpstr>Importance of HRM in Sports Industry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SSM 363 2.0 Management Accounting in Sports</dc:title>
  <cp:lastModifiedBy>madarahansi28@gmail.com</cp:lastModifiedBy>
  <cp:revision>16</cp:revision>
  <dcterms:modified xsi:type="dcterms:W3CDTF">2022-07-14T04:06:06Z</dcterms:modified>
</cp:coreProperties>
</file>